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DM Sans" pitchFamily="2" charset="77"/>
      <p:regular r:id="rId21"/>
    </p:embeddedFont>
    <p:embeddedFont>
      <p:font typeface="DM Sans Bold" pitchFamily="2" charset="77"/>
      <p:regular r:id="rId22"/>
      <p:bold r:id="rId23"/>
    </p:embeddedFont>
    <p:embeddedFont>
      <p:font typeface="Open Sans Bold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000ED-F639-774B-B4EE-F743E30C8D91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2526D-B37A-6D4E-91E2-CC30C5F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57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2526D-B37A-6D4E-91E2-CC30C5F6A0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7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4.xml"/><Relationship Id="rId7" Type="http://schemas.openxmlformats.org/officeDocument/2006/relationships/slide" Target="slide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10" Type="http://schemas.openxmlformats.org/officeDocument/2006/relationships/image" Target="../media/image2.png"/><Relationship Id="rId4" Type="http://schemas.openxmlformats.org/officeDocument/2006/relationships/slide" Target="slide5.xml"/><Relationship Id="rId9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mazon.com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699" y="1706186"/>
            <a:ext cx="16230601" cy="5191157"/>
            <a:chOff x="0" y="0"/>
            <a:chExt cx="21640802" cy="6921542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21640802" cy="568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59"/>
                </a:lnSpc>
              </a:pPr>
              <a:r>
                <a:rPr lang="en-US" sz="14049">
                  <a:solidFill>
                    <a:srgbClr val="000000"/>
                  </a:solidFill>
                  <a:latin typeface="DM Sans Bold"/>
                </a:rPr>
                <a:t>Inclusive Digital Technology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245267"/>
              <a:ext cx="1938737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Exclusion Identification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699" y="7581900"/>
            <a:ext cx="10224582" cy="1676400"/>
            <a:chOff x="0" y="0"/>
            <a:chExt cx="13632776" cy="22352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07494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47725"/>
              <a:ext cx="7074949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Rishabh Tiwari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Monica Pantofaru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557827" y="847725"/>
              <a:ext cx="7074949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Eleonora Bellè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Mille Kåge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99356" y="794465"/>
            <a:ext cx="4918370" cy="553652"/>
            <a:chOff x="0" y="0"/>
            <a:chExt cx="6557827" cy="738203"/>
          </a:xfrm>
        </p:grpSpPr>
        <p:sp>
          <p:nvSpPr>
            <p:cNvPr id="12" name="TextBox 12"/>
            <p:cNvSpPr txBox="1"/>
            <p:nvPr/>
          </p:nvSpPr>
          <p:spPr>
            <a:xfrm>
              <a:off x="1135418" y="129918"/>
              <a:ext cx="5422409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 spc="39">
                  <a:solidFill>
                    <a:srgbClr val="000000"/>
                  </a:solidFill>
                  <a:latin typeface="DM Sans Bold"/>
                </a:rPr>
                <a:t>POLITECNICO DI MILANO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738203" cy="738203"/>
            </a:xfrm>
            <a:custGeom>
              <a:avLst/>
              <a:gdLst/>
              <a:ahLst/>
              <a:cxnLst/>
              <a:rect l="l" t="t" r="r" b="b"/>
              <a:pathLst>
                <a:path w="738203" h="738203">
                  <a:moveTo>
                    <a:pt x="0" y="0"/>
                  </a:moveTo>
                  <a:lnTo>
                    <a:pt x="738203" y="0"/>
                  </a:lnTo>
                  <a:lnTo>
                    <a:pt x="738203" y="738203"/>
                  </a:lnTo>
                  <a:lnTo>
                    <a:pt x="0" y="738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446905" y="90693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39">
                <a:solidFill>
                  <a:srgbClr val="000000"/>
                </a:solidFill>
                <a:latin typeface="DM Sans Bold"/>
              </a:rPr>
              <a:t>APRIL 4,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161798"/>
            <a:ext cx="6778392" cy="6125202"/>
          </a:xfrm>
          <a:custGeom>
            <a:avLst/>
            <a:gdLst/>
            <a:ahLst/>
            <a:cxnLst/>
            <a:rect l="l" t="t" r="r" b="b"/>
            <a:pathLst>
              <a:path w="6778392" h="6125202">
                <a:moveTo>
                  <a:pt x="0" y="0"/>
                </a:moveTo>
                <a:lnTo>
                  <a:pt x="6778392" y="0"/>
                </a:lnTo>
                <a:lnTo>
                  <a:pt x="6778392" y="6125202"/>
                </a:lnTo>
                <a:lnTo>
                  <a:pt x="0" y="6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58836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Technologies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85137" y="3912362"/>
            <a:ext cx="9402863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DM Sans"/>
              </a:rPr>
              <a:t>Emily uses these tools:</a:t>
            </a:r>
          </a:p>
          <a:p>
            <a:pPr>
              <a:lnSpc>
                <a:spcPts val="4200"/>
              </a:lnSpc>
            </a:pPr>
            <a:endParaRPr lang="en-US" sz="3500">
              <a:solidFill>
                <a:srgbClr val="000000"/>
              </a:solidFill>
              <a:latin typeface="DM Sans"/>
            </a:endParaRP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"/>
              </a:rPr>
              <a:t>Screen reader</a:t>
            </a:r>
          </a:p>
          <a:p>
            <a:pPr>
              <a:lnSpc>
                <a:spcPts val="4200"/>
              </a:lnSpc>
            </a:pPr>
            <a:endParaRPr lang="en-US" sz="3500">
              <a:solidFill>
                <a:srgbClr val="000000"/>
              </a:solidFill>
              <a:latin typeface="DM Sans"/>
            </a:endParaRP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"/>
              </a:rPr>
              <a:t>Keyboard navigation</a:t>
            </a:r>
          </a:p>
          <a:p>
            <a:pPr>
              <a:lnSpc>
                <a:spcPts val="4200"/>
              </a:lnSpc>
            </a:pPr>
            <a:endParaRPr lang="en-US" sz="3500">
              <a:solidFill>
                <a:srgbClr val="000000"/>
              </a:solidFill>
              <a:latin typeface="DM Sans"/>
            </a:endParaRP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"/>
              </a:rPr>
              <a:t>Increased contrast</a:t>
            </a:r>
          </a:p>
          <a:p>
            <a:pPr>
              <a:lnSpc>
                <a:spcPts val="4200"/>
              </a:lnSpc>
            </a:pPr>
            <a:endParaRPr lang="en-US" sz="350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5" name="Freeform 5"/>
          <p:cNvSpPr/>
          <p:nvPr/>
        </p:nvSpPr>
        <p:spPr>
          <a:xfrm rot="7943054">
            <a:off x="14114316" y="-4194802"/>
            <a:ext cx="6784327" cy="7753517"/>
          </a:xfrm>
          <a:custGeom>
            <a:avLst/>
            <a:gdLst/>
            <a:ahLst/>
            <a:cxnLst/>
            <a:rect l="l" t="t" r="r" b="b"/>
            <a:pathLst>
              <a:path w="6784327" h="7753517">
                <a:moveTo>
                  <a:pt x="0" y="0"/>
                </a:moveTo>
                <a:lnTo>
                  <a:pt x="6784327" y="0"/>
                </a:lnTo>
                <a:lnTo>
                  <a:pt x="6784327" y="7753517"/>
                </a:lnTo>
                <a:lnTo>
                  <a:pt x="0" y="7753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511586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Spotting the Roadblocks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325533" y="3324887"/>
          <a:ext cx="12522200" cy="5080000"/>
        </p:xfrm>
        <a:graphic>
          <a:graphicData uri="http://schemas.openxmlformats.org/drawingml/2006/table">
            <a:tbl>
              <a:tblPr/>
              <a:tblGrid>
                <a:gridCol w="1345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000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82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DM Sans"/>
                        </a:rPr>
                        <a:t>Missing Alt Text for Images</a:t>
                      </a:r>
                      <a:endParaRPr lang="en-US" sz="110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00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82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DM Sans"/>
                        </a:rPr>
                        <a:t>Cluttered Layout</a:t>
                      </a:r>
                      <a:endParaRPr lang="en-US" sz="110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82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DM Sans"/>
                        </a:rPr>
                        <a:t>Inconsistent Focus Indication</a:t>
                      </a:r>
                      <a:endParaRPr lang="en-US" sz="110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82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DM Sans"/>
                        </a:rPr>
                        <a:t>Insufficient Color Contrast</a:t>
                      </a:r>
                      <a:endParaRPr lang="en-US" sz="110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CC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2594031" y="3632047"/>
            <a:ext cx="678506" cy="678506"/>
          </a:xfrm>
          <a:custGeom>
            <a:avLst/>
            <a:gdLst/>
            <a:ahLst/>
            <a:cxnLst/>
            <a:rect l="l" t="t" r="r" b="b"/>
            <a:pathLst>
              <a:path w="678506" h="678506">
                <a:moveTo>
                  <a:pt x="0" y="0"/>
                </a:moveTo>
                <a:lnTo>
                  <a:pt x="678506" y="0"/>
                </a:lnTo>
                <a:lnTo>
                  <a:pt x="678506" y="678506"/>
                </a:lnTo>
                <a:lnTo>
                  <a:pt x="0" y="67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594037" y="7487381"/>
            <a:ext cx="678506" cy="678506"/>
          </a:xfrm>
          <a:custGeom>
            <a:avLst/>
            <a:gdLst/>
            <a:ahLst/>
            <a:cxnLst/>
            <a:rect l="l" t="t" r="r" b="b"/>
            <a:pathLst>
              <a:path w="678506" h="678506">
                <a:moveTo>
                  <a:pt x="0" y="0"/>
                </a:moveTo>
                <a:lnTo>
                  <a:pt x="678506" y="0"/>
                </a:lnTo>
                <a:lnTo>
                  <a:pt x="678506" y="678506"/>
                </a:lnTo>
                <a:lnTo>
                  <a:pt x="0" y="67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594037" y="6127255"/>
            <a:ext cx="678506" cy="678506"/>
          </a:xfrm>
          <a:custGeom>
            <a:avLst/>
            <a:gdLst/>
            <a:ahLst/>
            <a:cxnLst/>
            <a:rect l="l" t="t" r="r" b="b"/>
            <a:pathLst>
              <a:path w="678506" h="678506">
                <a:moveTo>
                  <a:pt x="0" y="0"/>
                </a:moveTo>
                <a:lnTo>
                  <a:pt x="678506" y="0"/>
                </a:lnTo>
                <a:lnTo>
                  <a:pt x="678506" y="678506"/>
                </a:lnTo>
                <a:lnTo>
                  <a:pt x="0" y="67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94037" y="4879651"/>
            <a:ext cx="678506" cy="678506"/>
          </a:xfrm>
          <a:custGeom>
            <a:avLst/>
            <a:gdLst/>
            <a:ahLst/>
            <a:cxnLst/>
            <a:rect l="l" t="t" r="r" b="b"/>
            <a:pathLst>
              <a:path w="678506" h="678506">
                <a:moveTo>
                  <a:pt x="0" y="0"/>
                </a:moveTo>
                <a:lnTo>
                  <a:pt x="678506" y="0"/>
                </a:lnTo>
                <a:lnTo>
                  <a:pt x="678506" y="678506"/>
                </a:lnTo>
                <a:lnTo>
                  <a:pt x="0" y="67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325376" y="-838212"/>
            <a:ext cx="5925247" cy="5717864"/>
          </a:xfrm>
          <a:custGeom>
            <a:avLst/>
            <a:gdLst/>
            <a:ahLst/>
            <a:cxnLst/>
            <a:rect l="l" t="t" r="r" b="b"/>
            <a:pathLst>
              <a:path w="5925247" h="5717864">
                <a:moveTo>
                  <a:pt x="0" y="0"/>
                </a:moveTo>
                <a:lnTo>
                  <a:pt x="5925248" y="0"/>
                </a:lnTo>
                <a:lnTo>
                  <a:pt x="5925248" y="5717863"/>
                </a:lnTo>
                <a:lnTo>
                  <a:pt x="0" y="5717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511586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Missing Alt-text</a:t>
            </a:r>
          </a:p>
        </p:txBody>
      </p:sp>
      <p:sp>
        <p:nvSpPr>
          <p:cNvPr id="3" name="Freeform 3"/>
          <p:cNvSpPr/>
          <p:nvPr/>
        </p:nvSpPr>
        <p:spPr>
          <a:xfrm>
            <a:off x="1329681" y="3202845"/>
            <a:ext cx="5481240" cy="4992813"/>
          </a:xfrm>
          <a:custGeom>
            <a:avLst/>
            <a:gdLst/>
            <a:ahLst/>
            <a:cxnLst/>
            <a:rect l="l" t="t" r="r" b="b"/>
            <a:pathLst>
              <a:path w="5481240" h="4992813">
                <a:moveTo>
                  <a:pt x="0" y="0"/>
                </a:moveTo>
                <a:lnTo>
                  <a:pt x="5481240" y="0"/>
                </a:lnTo>
                <a:lnTo>
                  <a:pt x="5481240" y="4992813"/>
                </a:lnTo>
                <a:lnTo>
                  <a:pt x="0" y="4992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364516" y="5882132"/>
            <a:ext cx="10370355" cy="650493"/>
          </a:xfrm>
          <a:custGeom>
            <a:avLst/>
            <a:gdLst/>
            <a:ahLst/>
            <a:cxnLst/>
            <a:rect l="l" t="t" r="r" b="b"/>
            <a:pathLst>
              <a:path w="10370355" h="650493">
                <a:moveTo>
                  <a:pt x="0" y="0"/>
                </a:moveTo>
                <a:lnTo>
                  <a:pt x="10370355" y="0"/>
                </a:lnTo>
                <a:lnTo>
                  <a:pt x="10370355" y="650492"/>
                </a:lnTo>
                <a:lnTo>
                  <a:pt x="0" y="65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8185383">
            <a:off x="14173294" y="-3774996"/>
            <a:ext cx="7123153" cy="8140747"/>
          </a:xfrm>
          <a:custGeom>
            <a:avLst/>
            <a:gdLst/>
            <a:ahLst/>
            <a:cxnLst/>
            <a:rect l="l" t="t" r="r" b="b"/>
            <a:pathLst>
              <a:path w="7123153" h="8140747">
                <a:moveTo>
                  <a:pt x="0" y="0"/>
                </a:moveTo>
                <a:lnTo>
                  <a:pt x="7123154" y="0"/>
                </a:lnTo>
                <a:lnTo>
                  <a:pt x="7123154" y="8140747"/>
                </a:lnTo>
                <a:lnTo>
                  <a:pt x="0" y="8140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6810921" y="4091940"/>
            <a:ext cx="34062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17138" y="4091940"/>
            <a:ext cx="0" cy="16073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85383">
            <a:off x="14173294" y="-3774996"/>
            <a:ext cx="7123153" cy="8140747"/>
          </a:xfrm>
          <a:custGeom>
            <a:avLst/>
            <a:gdLst/>
            <a:ahLst/>
            <a:cxnLst/>
            <a:rect l="l" t="t" r="r" b="b"/>
            <a:pathLst>
              <a:path w="7123153" h="8140747">
                <a:moveTo>
                  <a:pt x="0" y="0"/>
                </a:moveTo>
                <a:lnTo>
                  <a:pt x="7123154" y="0"/>
                </a:lnTo>
                <a:lnTo>
                  <a:pt x="7123154" y="8140747"/>
                </a:lnTo>
                <a:lnTo>
                  <a:pt x="0" y="81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511586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Cluttered Layout</a:t>
            </a:r>
          </a:p>
        </p:txBody>
      </p:sp>
      <p:sp>
        <p:nvSpPr>
          <p:cNvPr id="4" name="Freeform 4"/>
          <p:cNvSpPr/>
          <p:nvPr/>
        </p:nvSpPr>
        <p:spPr>
          <a:xfrm>
            <a:off x="2921939" y="2531948"/>
            <a:ext cx="11939910" cy="6726352"/>
          </a:xfrm>
          <a:custGeom>
            <a:avLst/>
            <a:gdLst/>
            <a:ahLst/>
            <a:cxnLst/>
            <a:rect l="l" t="t" r="r" b="b"/>
            <a:pathLst>
              <a:path w="11939910" h="6726352">
                <a:moveTo>
                  <a:pt x="0" y="0"/>
                </a:moveTo>
                <a:lnTo>
                  <a:pt x="11939910" y="0"/>
                </a:lnTo>
                <a:lnTo>
                  <a:pt x="11939910" y="6726352"/>
                </a:lnTo>
                <a:lnTo>
                  <a:pt x="0" y="6726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85383">
            <a:off x="14173294" y="-3774996"/>
            <a:ext cx="7123153" cy="8140747"/>
          </a:xfrm>
          <a:custGeom>
            <a:avLst/>
            <a:gdLst/>
            <a:ahLst/>
            <a:cxnLst/>
            <a:rect l="l" t="t" r="r" b="b"/>
            <a:pathLst>
              <a:path w="7123153" h="8140747">
                <a:moveTo>
                  <a:pt x="0" y="0"/>
                </a:moveTo>
                <a:lnTo>
                  <a:pt x="7123154" y="0"/>
                </a:lnTo>
                <a:lnTo>
                  <a:pt x="7123154" y="8140747"/>
                </a:lnTo>
                <a:lnTo>
                  <a:pt x="0" y="81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511586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Inconsistent Focus Indication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7026277" y="4350640"/>
            <a:ext cx="9424293" cy="5206541"/>
          </a:xfrm>
          <a:custGeom>
            <a:avLst/>
            <a:gdLst/>
            <a:ahLst/>
            <a:cxnLst/>
            <a:rect l="l" t="t" r="r" b="b"/>
            <a:pathLst>
              <a:path w="9424293" h="5206541">
                <a:moveTo>
                  <a:pt x="0" y="0"/>
                </a:moveTo>
                <a:lnTo>
                  <a:pt x="9424293" y="0"/>
                </a:lnTo>
                <a:lnTo>
                  <a:pt x="9424293" y="5206541"/>
                </a:lnTo>
                <a:lnTo>
                  <a:pt x="0" y="5206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77" b="-14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37430" y="2792764"/>
            <a:ext cx="9651671" cy="1153865"/>
          </a:xfrm>
          <a:custGeom>
            <a:avLst/>
            <a:gdLst/>
            <a:ahLst/>
            <a:cxnLst/>
            <a:rect l="l" t="t" r="r" b="b"/>
            <a:pathLst>
              <a:path w="9651671" h="1153865">
                <a:moveTo>
                  <a:pt x="0" y="0"/>
                </a:moveTo>
                <a:lnTo>
                  <a:pt x="9651671" y="0"/>
                </a:lnTo>
                <a:lnTo>
                  <a:pt x="9651671" y="1153865"/>
                </a:lnTo>
                <a:lnTo>
                  <a:pt x="0" y="115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8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3183595" y="4385076"/>
            <a:ext cx="0" cy="25861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3183595" y="6953910"/>
            <a:ext cx="3842682" cy="173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85383">
            <a:off x="14173294" y="-3774996"/>
            <a:ext cx="7123153" cy="8140747"/>
          </a:xfrm>
          <a:custGeom>
            <a:avLst/>
            <a:gdLst/>
            <a:ahLst/>
            <a:cxnLst/>
            <a:rect l="l" t="t" r="r" b="b"/>
            <a:pathLst>
              <a:path w="7123153" h="8140747">
                <a:moveTo>
                  <a:pt x="0" y="0"/>
                </a:moveTo>
                <a:lnTo>
                  <a:pt x="7123154" y="0"/>
                </a:lnTo>
                <a:lnTo>
                  <a:pt x="7123154" y="8140747"/>
                </a:lnTo>
                <a:lnTo>
                  <a:pt x="0" y="81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511586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Insufficient color contrast</a:t>
            </a:r>
          </a:p>
        </p:txBody>
      </p:sp>
      <p:sp>
        <p:nvSpPr>
          <p:cNvPr id="4" name="Freeform 4"/>
          <p:cNvSpPr/>
          <p:nvPr/>
        </p:nvSpPr>
        <p:spPr>
          <a:xfrm>
            <a:off x="6269175" y="2616505"/>
            <a:ext cx="5749649" cy="7002198"/>
          </a:xfrm>
          <a:custGeom>
            <a:avLst/>
            <a:gdLst/>
            <a:ahLst/>
            <a:cxnLst/>
            <a:rect l="l" t="t" r="r" b="b"/>
            <a:pathLst>
              <a:path w="5749649" h="7002198">
                <a:moveTo>
                  <a:pt x="0" y="0"/>
                </a:moveTo>
                <a:lnTo>
                  <a:pt x="5749650" y="0"/>
                </a:lnTo>
                <a:lnTo>
                  <a:pt x="5749650" y="7002197"/>
                </a:lnTo>
                <a:lnTo>
                  <a:pt x="0" y="700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34330">
            <a:off x="11753668" y="-7812634"/>
            <a:ext cx="12220904" cy="12190352"/>
          </a:xfrm>
          <a:custGeom>
            <a:avLst/>
            <a:gdLst/>
            <a:ahLst/>
            <a:cxnLst/>
            <a:rect l="l" t="t" r="r" b="b"/>
            <a:pathLst>
              <a:path w="12220904" h="12190352">
                <a:moveTo>
                  <a:pt x="0" y="0"/>
                </a:moveTo>
                <a:lnTo>
                  <a:pt x="12220904" y="0"/>
                </a:lnTo>
                <a:lnTo>
                  <a:pt x="12220904" y="12190352"/>
                </a:lnTo>
                <a:lnTo>
                  <a:pt x="0" y="1219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5949441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176001" y="5050407"/>
            <a:ext cx="1798068" cy="179806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95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98631" y="5050407"/>
            <a:ext cx="1798068" cy="179806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25549" y="5050407"/>
            <a:ext cx="1798068" cy="179806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313931" y="5050407"/>
            <a:ext cx="1798068" cy="179806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EE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56137" y="5248934"/>
            <a:ext cx="1432669" cy="1432669"/>
          </a:xfrm>
          <a:custGeom>
            <a:avLst/>
            <a:gdLst/>
            <a:ahLst/>
            <a:cxnLst/>
            <a:rect l="l" t="t" r="r" b="b"/>
            <a:pathLst>
              <a:path w="1432669" h="1432669">
                <a:moveTo>
                  <a:pt x="0" y="0"/>
                </a:moveTo>
                <a:lnTo>
                  <a:pt x="1432669" y="0"/>
                </a:lnTo>
                <a:lnTo>
                  <a:pt x="1432669" y="1432669"/>
                </a:lnTo>
                <a:lnTo>
                  <a:pt x="0" y="1432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410654" y="5235512"/>
            <a:ext cx="1427859" cy="1427859"/>
          </a:xfrm>
          <a:custGeom>
            <a:avLst/>
            <a:gdLst/>
            <a:ahLst/>
            <a:cxnLst/>
            <a:rect l="l" t="t" r="r" b="b"/>
            <a:pathLst>
              <a:path w="1427859" h="1427859">
                <a:moveTo>
                  <a:pt x="0" y="0"/>
                </a:moveTo>
                <a:lnTo>
                  <a:pt x="1427858" y="0"/>
                </a:lnTo>
                <a:lnTo>
                  <a:pt x="1427858" y="1427858"/>
                </a:lnTo>
                <a:lnTo>
                  <a:pt x="0" y="1427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1038225"/>
            <a:ext cx="12985308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DM Sans Bold"/>
              </a:rPr>
              <a:t>A Day in Emily’s Shopping Shoes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94051" y="3443297"/>
            <a:ext cx="4092670" cy="1607110"/>
            <a:chOff x="0" y="0"/>
            <a:chExt cx="5456893" cy="214281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5456893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Emily finds the perfect art book on Amazon.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95259"/>
              <a:ext cx="545689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051330" y="7031117"/>
            <a:ext cx="4092670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As she navigates, she hits a wall – no descriptions on extra images. She is unsure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what is in her cart.</a:t>
            </a:r>
          </a:p>
          <a:p>
            <a:pPr algn="ctr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607723" y="2847975"/>
            <a:ext cx="5095184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 she tries to pick a shipping option, but her keyboard cannot find its way;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the focus is invisible. </a:t>
            </a:r>
          </a:p>
          <a:p>
            <a:pPr algn="ctr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428373" y="7232730"/>
            <a:ext cx="3569184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</a:rPr>
              <a:t>And those light grey buttons? They might as well be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</a:rPr>
              <a:t>camouflaged.</a:t>
            </a:r>
          </a:p>
        </p:txBody>
      </p:sp>
      <p:sp>
        <p:nvSpPr>
          <p:cNvPr id="25" name="Freeform 25"/>
          <p:cNvSpPr/>
          <p:nvPr/>
        </p:nvSpPr>
        <p:spPr>
          <a:xfrm rot="3259848">
            <a:off x="-4968525" y="4827738"/>
            <a:ext cx="9937050" cy="9912208"/>
          </a:xfrm>
          <a:custGeom>
            <a:avLst/>
            <a:gdLst/>
            <a:ahLst/>
            <a:cxnLst/>
            <a:rect l="l" t="t" r="r" b="b"/>
            <a:pathLst>
              <a:path w="9937050" h="9912208">
                <a:moveTo>
                  <a:pt x="0" y="0"/>
                </a:moveTo>
                <a:lnTo>
                  <a:pt x="9937050" y="0"/>
                </a:lnTo>
                <a:lnTo>
                  <a:pt x="9937050" y="9912208"/>
                </a:lnTo>
                <a:lnTo>
                  <a:pt x="0" y="991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6638925" y="5917882"/>
            <a:ext cx="951548" cy="148590"/>
            <a:chOff x="0" y="0"/>
            <a:chExt cx="1268730" cy="198120"/>
          </a:xfrm>
        </p:grpSpPr>
        <p:sp>
          <p:nvSpPr>
            <p:cNvPr id="27" name="Freeform 27"/>
            <p:cNvSpPr/>
            <p:nvPr/>
          </p:nvSpPr>
          <p:spPr>
            <a:xfrm>
              <a:off x="50800" y="45720"/>
              <a:ext cx="1167130" cy="132080"/>
            </a:xfrm>
            <a:custGeom>
              <a:avLst/>
              <a:gdLst/>
              <a:ahLst/>
              <a:cxnLst/>
              <a:rect l="l" t="t" r="r" b="b"/>
              <a:pathLst>
                <a:path w="1167130" h="132080">
                  <a:moveTo>
                    <a:pt x="25400" y="49530"/>
                  </a:moveTo>
                  <a:cubicBezTo>
                    <a:pt x="796290" y="33020"/>
                    <a:pt x="882650" y="10160"/>
                    <a:pt x="960120" y="5080"/>
                  </a:cubicBezTo>
                  <a:cubicBezTo>
                    <a:pt x="1014730" y="1270"/>
                    <a:pt x="1065530" y="0"/>
                    <a:pt x="1102360" y="5080"/>
                  </a:cubicBezTo>
                  <a:cubicBezTo>
                    <a:pt x="1126490" y="7620"/>
                    <a:pt x="1151890" y="12700"/>
                    <a:pt x="1160780" y="20320"/>
                  </a:cubicBezTo>
                  <a:cubicBezTo>
                    <a:pt x="1165860" y="25400"/>
                    <a:pt x="1167130" y="30480"/>
                    <a:pt x="1167130" y="35560"/>
                  </a:cubicBezTo>
                  <a:cubicBezTo>
                    <a:pt x="1165860" y="43180"/>
                    <a:pt x="1162050" y="53340"/>
                    <a:pt x="1155700" y="57150"/>
                  </a:cubicBezTo>
                  <a:cubicBezTo>
                    <a:pt x="1149350" y="60960"/>
                    <a:pt x="1131570" y="60960"/>
                    <a:pt x="1125220" y="55880"/>
                  </a:cubicBezTo>
                  <a:cubicBezTo>
                    <a:pt x="1118870" y="50800"/>
                    <a:pt x="1115060" y="34290"/>
                    <a:pt x="1117600" y="26670"/>
                  </a:cubicBezTo>
                  <a:cubicBezTo>
                    <a:pt x="1120140" y="19050"/>
                    <a:pt x="1130300" y="11430"/>
                    <a:pt x="1136650" y="11430"/>
                  </a:cubicBezTo>
                  <a:cubicBezTo>
                    <a:pt x="1145540" y="11430"/>
                    <a:pt x="1165860" y="25400"/>
                    <a:pt x="1167130" y="33020"/>
                  </a:cubicBezTo>
                  <a:cubicBezTo>
                    <a:pt x="1167130" y="41910"/>
                    <a:pt x="1158240" y="54610"/>
                    <a:pt x="1143000" y="62230"/>
                  </a:cubicBezTo>
                  <a:cubicBezTo>
                    <a:pt x="1103630" y="80010"/>
                    <a:pt x="955040" y="52070"/>
                    <a:pt x="875030" y="58420"/>
                  </a:cubicBezTo>
                  <a:cubicBezTo>
                    <a:pt x="808990" y="64770"/>
                    <a:pt x="773430" y="83820"/>
                    <a:pt x="694690" y="92710"/>
                  </a:cubicBezTo>
                  <a:cubicBezTo>
                    <a:pt x="542290" y="106680"/>
                    <a:pt x="96520" y="132080"/>
                    <a:pt x="25400" y="100330"/>
                  </a:cubicBezTo>
                  <a:cubicBezTo>
                    <a:pt x="8890" y="92710"/>
                    <a:pt x="0" y="81280"/>
                    <a:pt x="0" y="72390"/>
                  </a:cubicBezTo>
                  <a:cubicBezTo>
                    <a:pt x="1270" y="63500"/>
                    <a:pt x="25400" y="49530"/>
                    <a:pt x="25400" y="495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827520" y="5643562"/>
            <a:ext cx="122873" cy="146685"/>
            <a:chOff x="0" y="0"/>
            <a:chExt cx="163830" cy="195580"/>
          </a:xfrm>
        </p:grpSpPr>
        <p:sp>
          <p:nvSpPr>
            <p:cNvPr id="29" name="Freeform 29"/>
            <p:cNvSpPr/>
            <p:nvPr/>
          </p:nvSpPr>
          <p:spPr>
            <a:xfrm>
              <a:off x="50800" y="46990"/>
              <a:ext cx="63500" cy="100330"/>
            </a:xfrm>
            <a:custGeom>
              <a:avLst/>
              <a:gdLst/>
              <a:ahLst/>
              <a:cxnLst/>
              <a:rect l="l" t="t" r="r" b="b"/>
              <a:pathLst>
                <a:path w="63500" h="100330">
                  <a:moveTo>
                    <a:pt x="0" y="66040"/>
                  </a:moveTo>
                  <a:cubicBezTo>
                    <a:pt x="38100" y="0"/>
                    <a:pt x="49530" y="3810"/>
                    <a:pt x="54610" y="8890"/>
                  </a:cubicBezTo>
                  <a:cubicBezTo>
                    <a:pt x="59690" y="15240"/>
                    <a:pt x="63500" y="31750"/>
                    <a:pt x="60960" y="39370"/>
                  </a:cubicBezTo>
                  <a:cubicBezTo>
                    <a:pt x="58420" y="45720"/>
                    <a:pt x="48260" y="52070"/>
                    <a:pt x="41910" y="53340"/>
                  </a:cubicBezTo>
                  <a:cubicBezTo>
                    <a:pt x="34290" y="54610"/>
                    <a:pt x="24130" y="50800"/>
                    <a:pt x="19050" y="45720"/>
                  </a:cubicBezTo>
                  <a:cubicBezTo>
                    <a:pt x="13970" y="40640"/>
                    <a:pt x="11430" y="29210"/>
                    <a:pt x="12700" y="22860"/>
                  </a:cubicBezTo>
                  <a:cubicBezTo>
                    <a:pt x="13970" y="15240"/>
                    <a:pt x="21590" y="6350"/>
                    <a:pt x="27940" y="5080"/>
                  </a:cubicBezTo>
                  <a:cubicBezTo>
                    <a:pt x="36830" y="2540"/>
                    <a:pt x="53340" y="7620"/>
                    <a:pt x="58420" y="12700"/>
                  </a:cubicBezTo>
                  <a:cubicBezTo>
                    <a:pt x="62230" y="19050"/>
                    <a:pt x="63500" y="27940"/>
                    <a:pt x="60960" y="36830"/>
                  </a:cubicBezTo>
                  <a:cubicBezTo>
                    <a:pt x="59690" y="52070"/>
                    <a:pt x="45720" y="90170"/>
                    <a:pt x="33020" y="96520"/>
                  </a:cubicBezTo>
                  <a:cubicBezTo>
                    <a:pt x="26670" y="100330"/>
                    <a:pt x="15240" y="97790"/>
                    <a:pt x="10160" y="93980"/>
                  </a:cubicBezTo>
                  <a:cubicBezTo>
                    <a:pt x="3810" y="88900"/>
                    <a:pt x="0" y="66040"/>
                    <a:pt x="0" y="660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416516" y="5186362"/>
            <a:ext cx="1396365" cy="1463040"/>
            <a:chOff x="0" y="0"/>
            <a:chExt cx="1861820" cy="1950720"/>
          </a:xfrm>
        </p:grpSpPr>
        <p:sp>
          <p:nvSpPr>
            <p:cNvPr id="31" name="Freeform 31"/>
            <p:cNvSpPr/>
            <p:nvPr/>
          </p:nvSpPr>
          <p:spPr>
            <a:xfrm>
              <a:off x="39370" y="36830"/>
              <a:ext cx="1774190" cy="1875790"/>
            </a:xfrm>
            <a:custGeom>
              <a:avLst/>
              <a:gdLst/>
              <a:ahLst/>
              <a:cxnLst/>
              <a:rect l="l" t="t" r="r" b="b"/>
              <a:pathLst>
                <a:path w="1774190" h="1875790">
                  <a:moveTo>
                    <a:pt x="765810" y="30480"/>
                  </a:moveTo>
                  <a:cubicBezTo>
                    <a:pt x="932180" y="34290"/>
                    <a:pt x="982980" y="43180"/>
                    <a:pt x="1036320" y="53340"/>
                  </a:cubicBezTo>
                  <a:cubicBezTo>
                    <a:pt x="1097280" y="67310"/>
                    <a:pt x="1167130" y="82550"/>
                    <a:pt x="1230630" y="106680"/>
                  </a:cubicBezTo>
                  <a:cubicBezTo>
                    <a:pt x="1295400" y="130810"/>
                    <a:pt x="1365250" y="165100"/>
                    <a:pt x="1421130" y="203200"/>
                  </a:cubicBezTo>
                  <a:cubicBezTo>
                    <a:pt x="1471930" y="238760"/>
                    <a:pt x="1516380" y="276860"/>
                    <a:pt x="1553210" y="323850"/>
                  </a:cubicBezTo>
                  <a:cubicBezTo>
                    <a:pt x="1592580" y="372110"/>
                    <a:pt x="1619250" y="427990"/>
                    <a:pt x="1648460" y="488950"/>
                  </a:cubicBezTo>
                  <a:cubicBezTo>
                    <a:pt x="1682750" y="562610"/>
                    <a:pt x="1722120" y="650240"/>
                    <a:pt x="1743710" y="739140"/>
                  </a:cubicBezTo>
                  <a:cubicBezTo>
                    <a:pt x="1765300" y="835660"/>
                    <a:pt x="1774190" y="972820"/>
                    <a:pt x="1770380" y="1049020"/>
                  </a:cubicBezTo>
                  <a:cubicBezTo>
                    <a:pt x="1769110" y="1096010"/>
                    <a:pt x="1765300" y="1120140"/>
                    <a:pt x="1752600" y="1160780"/>
                  </a:cubicBezTo>
                  <a:cubicBezTo>
                    <a:pt x="1737360" y="1211580"/>
                    <a:pt x="1705610" y="1276350"/>
                    <a:pt x="1675130" y="1329690"/>
                  </a:cubicBezTo>
                  <a:cubicBezTo>
                    <a:pt x="1644650" y="1384300"/>
                    <a:pt x="1610360" y="1437640"/>
                    <a:pt x="1569720" y="1485900"/>
                  </a:cubicBezTo>
                  <a:cubicBezTo>
                    <a:pt x="1529080" y="1534160"/>
                    <a:pt x="1480820" y="1573530"/>
                    <a:pt x="1428750" y="1617980"/>
                  </a:cubicBezTo>
                  <a:cubicBezTo>
                    <a:pt x="1369060" y="1666240"/>
                    <a:pt x="1282700" y="1727200"/>
                    <a:pt x="1228090" y="1761490"/>
                  </a:cubicBezTo>
                  <a:cubicBezTo>
                    <a:pt x="1192530" y="1784350"/>
                    <a:pt x="1174750" y="1797050"/>
                    <a:pt x="1136650" y="1809750"/>
                  </a:cubicBezTo>
                  <a:cubicBezTo>
                    <a:pt x="1082040" y="1830070"/>
                    <a:pt x="995680" y="1846580"/>
                    <a:pt x="923290" y="1855470"/>
                  </a:cubicBezTo>
                  <a:cubicBezTo>
                    <a:pt x="848360" y="1864360"/>
                    <a:pt x="773430" y="1875790"/>
                    <a:pt x="692150" y="1863090"/>
                  </a:cubicBezTo>
                  <a:cubicBezTo>
                    <a:pt x="598170" y="1849120"/>
                    <a:pt x="462280" y="1790700"/>
                    <a:pt x="391160" y="1758950"/>
                  </a:cubicBezTo>
                  <a:cubicBezTo>
                    <a:pt x="349250" y="1739900"/>
                    <a:pt x="326390" y="1737360"/>
                    <a:pt x="294640" y="1704340"/>
                  </a:cubicBezTo>
                  <a:cubicBezTo>
                    <a:pt x="237490" y="1647190"/>
                    <a:pt x="168910" y="1497330"/>
                    <a:pt x="124460" y="1395730"/>
                  </a:cubicBezTo>
                  <a:cubicBezTo>
                    <a:pt x="83820" y="1303020"/>
                    <a:pt x="52070" y="1203960"/>
                    <a:pt x="33020" y="1118870"/>
                  </a:cubicBezTo>
                  <a:cubicBezTo>
                    <a:pt x="17780" y="1049020"/>
                    <a:pt x="13970" y="995680"/>
                    <a:pt x="11430" y="924560"/>
                  </a:cubicBezTo>
                  <a:cubicBezTo>
                    <a:pt x="7620" y="840740"/>
                    <a:pt x="0" y="739140"/>
                    <a:pt x="19050" y="647700"/>
                  </a:cubicBezTo>
                  <a:cubicBezTo>
                    <a:pt x="38100" y="548640"/>
                    <a:pt x="99060" y="420370"/>
                    <a:pt x="133350" y="354330"/>
                  </a:cubicBezTo>
                  <a:cubicBezTo>
                    <a:pt x="153670" y="317500"/>
                    <a:pt x="167640" y="299720"/>
                    <a:pt x="189230" y="274320"/>
                  </a:cubicBezTo>
                  <a:cubicBezTo>
                    <a:pt x="212090" y="246380"/>
                    <a:pt x="233680" y="219710"/>
                    <a:pt x="270510" y="193040"/>
                  </a:cubicBezTo>
                  <a:cubicBezTo>
                    <a:pt x="323850" y="153670"/>
                    <a:pt x="407670" y="105410"/>
                    <a:pt x="494030" y="76200"/>
                  </a:cubicBezTo>
                  <a:cubicBezTo>
                    <a:pt x="598170" y="41910"/>
                    <a:pt x="816610" y="0"/>
                    <a:pt x="855980" y="15240"/>
                  </a:cubicBezTo>
                  <a:cubicBezTo>
                    <a:pt x="864870" y="20320"/>
                    <a:pt x="868680" y="27940"/>
                    <a:pt x="868680" y="35560"/>
                  </a:cubicBezTo>
                  <a:cubicBezTo>
                    <a:pt x="869950" y="41910"/>
                    <a:pt x="866140" y="53340"/>
                    <a:pt x="861060" y="57150"/>
                  </a:cubicBezTo>
                  <a:cubicBezTo>
                    <a:pt x="854710" y="62230"/>
                    <a:pt x="836930" y="64770"/>
                    <a:pt x="830580" y="59690"/>
                  </a:cubicBezTo>
                  <a:cubicBezTo>
                    <a:pt x="822960" y="55880"/>
                    <a:pt x="817880" y="38100"/>
                    <a:pt x="819150" y="30480"/>
                  </a:cubicBezTo>
                  <a:cubicBezTo>
                    <a:pt x="821690" y="24130"/>
                    <a:pt x="829310" y="15240"/>
                    <a:pt x="836930" y="13970"/>
                  </a:cubicBezTo>
                  <a:cubicBezTo>
                    <a:pt x="845820" y="12700"/>
                    <a:pt x="866140" y="24130"/>
                    <a:pt x="868680" y="33020"/>
                  </a:cubicBezTo>
                  <a:cubicBezTo>
                    <a:pt x="869950" y="40640"/>
                    <a:pt x="862330" y="54610"/>
                    <a:pt x="848360" y="63500"/>
                  </a:cubicBezTo>
                  <a:cubicBezTo>
                    <a:pt x="805180" y="91440"/>
                    <a:pt x="609600" y="90170"/>
                    <a:pt x="513080" y="123190"/>
                  </a:cubicBezTo>
                  <a:cubicBezTo>
                    <a:pt x="431800" y="151130"/>
                    <a:pt x="359410" y="187960"/>
                    <a:pt x="302260" y="233680"/>
                  </a:cubicBezTo>
                  <a:cubicBezTo>
                    <a:pt x="250190" y="274320"/>
                    <a:pt x="214630" y="320040"/>
                    <a:pt x="179070" y="377190"/>
                  </a:cubicBezTo>
                  <a:cubicBezTo>
                    <a:pt x="138430" y="443230"/>
                    <a:pt x="102870" y="557530"/>
                    <a:pt x="82550" y="614680"/>
                  </a:cubicBezTo>
                  <a:cubicBezTo>
                    <a:pt x="71120" y="645160"/>
                    <a:pt x="64770" y="651510"/>
                    <a:pt x="60960" y="685800"/>
                  </a:cubicBezTo>
                  <a:cubicBezTo>
                    <a:pt x="50800" y="763270"/>
                    <a:pt x="55880" y="956310"/>
                    <a:pt x="76200" y="1074420"/>
                  </a:cubicBezTo>
                  <a:cubicBezTo>
                    <a:pt x="93980" y="1177290"/>
                    <a:pt x="128270" y="1273810"/>
                    <a:pt x="161290" y="1357630"/>
                  </a:cubicBezTo>
                  <a:cubicBezTo>
                    <a:pt x="189230" y="1427480"/>
                    <a:pt x="222250" y="1487170"/>
                    <a:pt x="254000" y="1544320"/>
                  </a:cubicBezTo>
                  <a:cubicBezTo>
                    <a:pt x="281940" y="1593850"/>
                    <a:pt x="293370" y="1640840"/>
                    <a:pt x="340360" y="1678940"/>
                  </a:cubicBezTo>
                  <a:cubicBezTo>
                    <a:pt x="412750" y="1738630"/>
                    <a:pt x="581660" y="1794510"/>
                    <a:pt x="684530" y="1812290"/>
                  </a:cubicBezTo>
                  <a:cubicBezTo>
                    <a:pt x="763270" y="1826260"/>
                    <a:pt x="825500" y="1816100"/>
                    <a:pt x="899160" y="1807210"/>
                  </a:cubicBezTo>
                  <a:cubicBezTo>
                    <a:pt x="979170" y="1798320"/>
                    <a:pt x="1065530" y="1786890"/>
                    <a:pt x="1145540" y="1752600"/>
                  </a:cubicBezTo>
                  <a:cubicBezTo>
                    <a:pt x="1233170" y="1714500"/>
                    <a:pt x="1328420" y="1633220"/>
                    <a:pt x="1398270" y="1576070"/>
                  </a:cubicBezTo>
                  <a:cubicBezTo>
                    <a:pt x="1454150" y="1531620"/>
                    <a:pt x="1497330" y="1492250"/>
                    <a:pt x="1537970" y="1445260"/>
                  </a:cubicBezTo>
                  <a:cubicBezTo>
                    <a:pt x="1576070" y="1399540"/>
                    <a:pt x="1606550" y="1347470"/>
                    <a:pt x="1634490" y="1296670"/>
                  </a:cubicBezTo>
                  <a:cubicBezTo>
                    <a:pt x="1662430" y="1248410"/>
                    <a:pt x="1690370" y="1187450"/>
                    <a:pt x="1704340" y="1145540"/>
                  </a:cubicBezTo>
                  <a:cubicBezTo>
                    <a:pt x="1713230" y="1117600"/>
                    <a:pt x="1717040" y="1102360"/>
                    <a:pt x="1719580" y="1073150"/>
                  </a:cubicBezTo>
                  <a:cubicBezTo>
                    <a:pt x="1724660" y="1029970"/>
                    <a:pt x="1720850" y="965200"/>
                    <a:pt x="1717040" y="910590"/>
                  </a:cubicBezTo>
                  <a:cubicBezTo>
                    <a:pt x="1711960" y="857250"/>
                    <a:pt x="1708150" y="807720"/>
                    <a:pt x="1692910" y="749300"/>
                  </a:cubicBezTo>
                  <a:cubicBezTo>
                    <a:pt x="1675130" y="676910"/>
                    <a:pt x="1635760" y="582930"/>
                    <a:pt x="1604010" y="513080"/>
                  </a:cubicBezTo>
                  <a:cubicBezTo>
                    <a:pt x="1576070" y="455930"/>
                    <a:pt x="1551940" y="403860"/>
                    <a:pt x="1517650" y="360680"/>
                  </a:cubicBezTo>
                  <a:cubicBezTo>
                    <a:pt x="1485900" y="320040"/>
                    <a:pt x="1443990" y="287020"/>
                    <a:pt x="1407160" y="257810"/>
                  </a:cubicBezTo>
                  <a:cubicBezTo>
                    <a:pt x="1374140" y="232410"/>
                    <a:pt x="1351280" y="213360"/>
                    <a:pt x="1310640" y="193040"/>
                  </a:cubicBezTo>
                  <a:cubicBezTo>
                    <a:pt x="1250950" y="163830"/>
                    <a:pt x="1151890" y="132080"/>
                    <a:pt x="1076960" y="113030"/>
                  </a:cubicBezTo>
                  <a:cubicBezTo>
                    <a:pt x="1010920" y="95250"/>
                    <a:pt x="942340" y="86360"/>
                    <a:pt x="885190" y="81280"/>
                  </a:cubicBezTo>
                  <a:cubicBezTo>
                    <a:pt x="838200" y="77470"/>
                    <a:pt x="782320" y="91440"/>
                    <a:pt x="759460" y="80010"/>
                  </a:cubicBezTo>
                  <a:cubicBezTo>
                    <a:pt x="748030" y="73660"/>
                    <a:pt x="739140" y="60960"/>
                    <a:pt x="740410" y="52070"/>
                  </a:cubicBezTo>
                  <a:cubicBezTo>
                    <a:pt x="741680" y="44450"/>
                    <a:pt x="765810" y="30480"/>
                    <a:pt x="765810" y="304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281862" y="5634038"/>
            <a:ext cx="114300" cy="160972"/>
            <a:chOff x="0" y="0"/>
            <a:chExt cx="152400" cy="214630"/>
          </a:xfrm>
        </p:grpSpPr>
        <p:sp>
          <p:nvSpPr>
            <p:cNvPr id="33" name="Freeform 33"/>
            <p:cNvSpPr/>
            <p:nvPr/>
          </p:nvSpPr>
          <p:spPr>
            <a:xfrm>
              <a:off x="50800" y="49530"/>
              <a:ext cx="58420" cy="113030"/>
            </a:xfrm>
            <a:custGeom>
              <a:avLst/>
              <a:gdLst/>
              <a:ahLst/>
              <a:cxnLst/>
              <a:rect l="l" t="t" r="r" b="b"/>
              <a:pathLst>
                <a:path w="58420" h="113030">
                  <a:moveTo>
                    <a:pt x="0" y="87630"/>
                  </a:moveTo>
                  <a:cubicBezTo>
                    <a:pt x="11430" y="2540"/>
                    <a:pt x="27940" y="0"/>
                    <a:pt x="35560" y="2540"/>
                  </a:cubicBezTo>
                  <a:cubicBezTo>
                    <a:pt x="43180" y="6350"/>
                    <a:pt x="50800" y="21590"/>
                    <a:pt x="50800" y="29210"/>
                  </a:cubicBezTo>
                  <a:cubicBezTo>
                    <a:pt x="50800" y="36830"/>
                    <a:pt x="44450" y="45720"/>
                    <a:pt x="38100" y="48260"/>
                  </a:cubicBezTo>
                  <a:cubicBezTo>
                    <a:pt x="30480" y="52070"/>
                    <a:pt x="12700" y="49530"/>
                    <a:pt x="7620" y="44450"/>
                  </a:cubicBezTo>
                  <a:cubicBezTo>
                    <a:pt x="1270" y="38100"/>
                    <a:pt x="0" y="20320"/>
                    <a:pt x="3810" y="13970"/>
                  </a:cubicBezTo>
                  <a:cubicBezTo>
                    <a:pt x="7620" y="6350"/>
                    <a:pt x="17780" y="1270"/>
                    <a:pt x="24130" y="1270"/>
                  </a:cubicBezTo>
                  <a:cubicBezTo>
                    <a:pt x="33020" y="1270"/>
                    <a:pt x="44450" y="8890"/>
                    <a:pt x="49530" y="17780"/>
                  </a:cubicBezTo>
                  <a:cubicBezTo>
                    <a:pt x="57150" y="33020"/>
                    <a:pt x="58420" y="71120"/>
                    <a:pt x="50800" y="87630"/>
                  </a:cubicBezTo>
                  <a:cubicBezTo>
                    <a:pt x="45720" y="100330"/>
                    <a:pt x="31750" y="113030"/>
                    <a:pt x="22860" y="113030"/>
                  </a:cubicBezTo>
                  <a:cubicBezTo>
                    <a:pt x="13970" y="113030"/>
                    <a:pt x="0" y="87630"/>
                    <a:pt x="0" y="876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821805" y="5608320"/>
            <a:ext cx="142875" cy="180975"/>
            <a:chOff x="0" y="0"/>
            <a:chExt cx="190500" cy="241300"/>
          </a:xfrm>
        </p:grpSpPr>
        <p:sp>
          <p:nvSpPr>
            <p:cNvPr id="35" name="Freeform 35"/>
            <p:cNvSpPr/>
            <p:nvPr/>
          </p:nvSpPr>
          <p:spPr>
            <a:xfrm>
              <a:off x="49530" y="48260"/>
              <a:ext cx="92710" cy="142240"/>
            </a:xfrm>
            <a:custGeom>
              <a:avLst/>
              <a:gdLst/>
              <a:ahLst/>
              <a:cxnLst/>
              <a:rect l="l" t="t" r="r" b="b"/>
              <a:pathLst>
                <a:path w="92710" h="142240">
                  <a:moveTo>
                    <a:pt x="87630" y="31750"/>
                  </a:moveTo>
                  <a:cubicBezTo>
                    <a:pt x="64770" y="121920"/>
                    <a:pt x="57150" y="130810"/>
                    <a:pt x="49530" y="130810"/>
                  </a:cubicBezTo>
                  <a:cubicBezTo>
                    <a:pt x="40640" y="130810"/>
                    <a:pt x="26670" y="121920"/>
                    <a:pt x="21590" y="111760"/>
                  </a:cubicBezTo>
                  <a:cubicBezTo>
                    <a:pt x="13970" y="96520"/>
                    <a:pt x="12700" y="53340"/>
                    <a:pt x="21590" y="44450"/>
                  </a:cubicBezTo>
                  <a:cubicBezTo>
                    <a:pt x="26670" y="38100"/>
                    <a:pt x="39370" y="38100"/>
                    <a:pt x="46990" y="43180"/>
                  </a:cubicBezTo>
                  <a:cubicBezTo>
                    <a:pt x="58420" y="49530"/>
                    <a:pt x="69850" y="83820"/>
                    <a:pt x="72390" y="99060"/>
                  </a:cubicBezTo>
                  <a:cubicBezTo>
                    <a:pt x="73660" y="110490"/>
                    <a:pt x="73660" y="120650"/>
                    <a:pt x="69850" y="128270"/>
                  </a:cubicBezTo>
                  <a:cubicBezTo>
                    <a:pt x="66040" y="134620"/>
                    <a:pt x="57150" y="140970"/>
                    <a:pt x="49530" y="140970"/>
                  </a:cubicBezTo>
                  <a:cubicBezTo>
                    <a:pt x="41910" y="140970"/>
                    <a:pt x="27940" y="132080"/>
                    <a:pt x="21590" y="121920"/>
                  </a:cubicBezTo>
                  <a:cubicBezTo>
                    <a:pt x="15240" y="107950"/>
                    <a:pt x="15240" y="78740"/>
                    <a:pt x="21590" y="58420"/>
                  </a:cubicBezTo>
                  <a:cubicBezTo>
                    <a:pt x="27940" y="38100"/>
                    <a:pt x="52070" y="6350"/>
                    <a:pt x="66040" y="3810"/>
                  </a:cubicBezTo>
                  <a:cubicBezTo>
                    <a:pt x="73660" y="2540"/>
                    <a:pt x="82550" y="8890"/>
                    <a:pt x="86360" y="15240"/>
                  </a:cubicBezTo>
                  <a:cubicBezTo>
                    <a:pt x="90170" y="21590"/>
                    <a:pt x="91440" y="39370"/>
                    <a:pt x="85090" y="45720"/>
                  </a:cubicBezTo>
                  <a:cubicBezTo>
                    <a:pt x="78740" y="52070"/>
                    <a:pt x="55880" y="53340"/>
                    <a:pt x="48260" y="48260"/>
                  </a:cubicBezTo>
                  <a:cubicBezTo>
                    <a:pt x="43180" y="44450"/>
                    <a:pt x="39370" y="33020"/>
                    <a:pt x="40640" y="25400"/>
                  </a:cubicBezTo>
                  <a:cubicBezTo>
                    <a:pt x="41910" y="19050"/>
                    <a:pt x="48260" y="8890"/>
                    <a:pt x="54610" y="6350"/>
                  </a:cubicBezTo>
                  <a:cubicBezTo>
                    <a:pt x="63500" y="3810"/>
                    <a:pt x="85090" y="12700"/>
                    <a:pt x="88900" y="20320"/>
                  </a:cubicBezTo>
                  <a:cubicBezTo>
                    <a:pt x="92710" y="25400"/>
                    <a:pt x="91440" y="38100"/>
                    <a:pt x="87630" y="43180"/>
                  </a:cubicBezTo>
                  <a:cubicBezTo>
                    <a:pt x="82550" y="49530"/>
                    <a:pt x="69850" y="46990"/>
                    <a:pt x="66040" y="54610"/>
                  </a:cubicBezTo>
                  <a:cubicBezTo>
                    <a:pt x="59690" y="67310"/>
                    <a:pt x="77470" y="107950"/>
                    <a:pt x="71120" y="121920"/>
                  </a:cubicBezTo>
                  <a:cubicBezTo>
                    <a:pt x="67310" y="132080"/>
                    <a:pt x="57150" y="139700"/>
                    <a:pt x="49530" y="140970"/>
                  </a:cubicBezTo>
                  <a:cubicBezTo>
                    <a:pt x="41910" y="142240"/>
                    <a:pt x="31750" y="137160"/>
                    <a:pt x="24130" y="128270"/>
                  </a:cubicBezTo>
                  <a:cubicBezTo>
                    <a:pt x="11430" y="113030"/>
                    <a:pt x="0" y="60960"/>
                    <a:pt x="1270" y="40640"/>
                  </a:cubicBezTo>
                  <a:cubicBezTo>
                    <a:pt x="2540" y="30480"/>
                    <a:pt x="3810" y="21590"/>
                    <a:pt x="11430" y="17780"/>
                  </a:cubicBezTo>
                  <a:cubicBezTo>
                    <a:pt x="20320" y="11430"/>
                    <a:pt x="50800" y="8890"/>
                    <a:pt x="60960" y="19050"/>
                  </a:cubicBezTo>
                  <a:cubicBezTo>
                    <a:pt x="76200" y="31750"/>
                    <a:pt x="78740" y="87630"/>
                    <a:pt x="72390" y="106680"/>
                  </a:cubicBezTo>
                  <a:cubicBezTo>
                    <a:pt x="68580" y="118110"/>
                    <a:pt x="57150" y="130810"/>
                    <a:pt x="49530" y="130810"/>
                  </a:cubicBezTo>
                  <a:cubicBezTo>
                    <a:pt x="40640" y="130810"/>
                    <a:pt x="25400" y="118110"/>
                    <a:pt x="21590" y="105410"/>
                  </a:cubicBezTo>
                  <a:cubicBezTo>
                    <a:pt x="15240" y="85090"/>
                    <a:pt x="26670" y="31750"/>
                    <a:pt x="39370" y="16510"/>
                  </a:cubicBezTo>
                  <a:cubicBezTo>
                    <a:pt x="48260" y="6350"/>
                    <a:pt x="62230" y="0"/>
                    <a:pt x="71120" y="2540"/>
                  </a:cubicBezTo>
                  <a:cubicBezTo>
                    <a:pt x="78740" y="5080"/>
                    <a:pt x="87630" y="31750"/>
                    <a:pt x="87630" y="317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282815" y="5604510"/>
            <a:ext cx="130492" cy="198120"/>
            <a:chOff x="0" y="0"/>
            <a:chExt cx="173990" cy="264160"/>
          </a:xfrm>
        </p:grpSpPr>
        <p:sp>
          <p:nvSpPr>
            <p:cNvPr id="37" name="Freeform 37"/>
            <p:cNvSpPr/>
            <p:nvPr/>
          </p:nvSpPr>
          <p:spPr>
            <a:xfrm>
              <a:off x="38100" y="49530"/>
              <a:ext cx="92710" cy="163830"/>
            </a:xfrm>
            <a:custGeom>
              <a:avLst/>
              <a:gdLst/>
              <a:ahLst/>
              <a:cxnLst/>
              <a:rect l="l" t="t" r="r" b="b"/>
              <a:pathLst>
                <a:path w="92710" h="163830">
                  <a:moveTo>
                    <a:pt x="35560" y="134620"/>
                  </a:moveTo>
                  <a:cubicBezTo>
                    <a:pt x="34290" y="44450"/>
                    <a:pt x="50800" y="30480"/>
                    <a:pt x="57150" y="33020"/>
                  </a:cubicBezTo>
                  <a:cubicBezTo>
                    <a:pt x="68580" y="38100"/>
                    <a:pt x="71120" y="115570"/>
                    <a:pt x="63500" y="138430"/>
                  </a:cubicBezTo>
                  <a:cubicBezTo>
                    <a:pt x="58420" y="151130"/>
                    <a:pt x="44450" y="162560"/>
                    <a:pt x="36830" y="163830"/>
                  </a:cubicBezTo>
                  <a:cubicBezTo>
                    <a:pt x="29210" y="163830"/>
                    <a:pt x="19050" y="157480"/>
                    <a:pt x="15240" y="151130"/>
                  </a:cubicBezTo>
                  <a:cubicBezTo>
                    <a:pt x="12700" y="143510"/>
                    <a:pt x="13970" y="127000"/>
                    <a:pt x="19050" y="120650"/>
                  </a:cubicBezTo>
                  <a:cubicBezTo>
                    <a:pt x="25400" y="114300"/>
                    <a:pt x="41910" y="111760"/>
                    <a:pt x="49530" y="115570"/>
                  </a:cubicBezTo>
                  <a:cubicBezTo>
                    <a:pt x="55880" y="118110"/>
                    <a:pt x="62230" y="128270"/>
                    <a:pt x="63500" y="134620"/>
                  </a:cubicBezTo>
                  <a:cubicBezTo>
                    <a:pt x="63500" y="143510"/>
                    <a:pt x="54610" y="158750"/>
                    <a:pt x="46990" y="161290"/>
                  </a:cubicBezTo>
                  <a:cubicBezTo>
                    <a:pt x="38100" y="163830"/>
                    <a:pt x="20320" y="157480"/>
                    <a:pt x="13970" y="146050"/>
                  </a:cubicBezTo>
                  <a:cubicBezTo>
                    <a:pt x="0" y="125730"/>
                    <a:pt x="2540" y="52070"/>
                    <a:pt x="12700" y="27940"/>
                  </a:cubicBezTo>
                  <a:cubicBezTo>
                    <a:pt x="17780" y="13970"/>
                    <a:pt x="30480" y="2540"/>
                    <a:pt x="39370" y="1270"/>
                  </a:cubicBezTo>
                  <a:cubicBezTo>
                    <a:pt x="48260" y="0"/>
                    <a:pt x="60960" y="8890"/>
                    <a:pt x="67310" y="16510"/>
                  </a:cubicBezTo>
                  <a:cubicBezTo>
                    <a:pt x="73660" y="25400"/>
                    <a:pt x="76200" y="36830"/>
                    <a:pt x="80010" y="50800"/>
                  </a:cubicBezTo>
                  <a:cubicBezTo>
                    <a:pt x="83820" y="73660"/>
                    <a:pt x="92710" y="124460"/>
                    <a:pt x="85090" y="140970"/>
                  </a:cubicBezTo>
                  <a:cubicBezTo>
                    <a:pt x="80010" y="151130"/>
                    <a:pt x="68580" y="157480"/>
                    <a:pt x="60960" y="157480"/>
                  </a:cubicBezTo>
                  <a:cubicBezTo>
                    <a:pt x="52070" y="156210"/>
                    <a:pt x="35560" y="134620"/>
                    <a:pt x="35560" y="1346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738032" y="5735955"/>
            <a:ext cx="347662" cy="256222"/>
            <a:chOff x="0" y="0"/>
            <a:chExt cx="463550" cy="341630"/>
          </a:xfrm>
        </p:grpSpPr>
        <p:sp>
          <p:nvSpPr>
            <p:cNvPr id="39" name="Freeform 39"/>
            <p:cNvSpPr/>
            <p:nvPr/>
          </p:nvSpPr>
          <p:spPr>
            <a:xfrm>
              <a:off x="50800" y="50800"/>
              <a:ext cx="361950" cy="243840"/>
            </a:xfrm>
            <a:custGeom>
              <a:avLst/>
              <a:gdLst/>
              <a:ahLst/>
              <a:cxnLst/>
              <a:rect l="l" t="t" r="r" b="b"/>
              <a:pathLst>
                <a:path w="361950" h="243840">
                  <a:moveTo>
                    <a:pt x="25400" y="0"/>
                  </a:moveTo>
                  <a:cubicBezTo>
                    <a:pt x="340360" y="73660"/>
                    <a:pt x="345440" y="74930"/>
                    <a:pt x="351790" y="81280"/>
                  </a:cubicBezTo>
                  <a:cubicBezTo>
                    <a:pt x="358140" y="87630"/>
                    <a:pt x="361950" y="96520"/>
                    <a:pt x="361950" y="105410"/>
                  </a:cubicBezTo>
                  <a:cubicBezTo>
                    <a:pt x="361950" y="116840"/>
                    <a:pt x="358140" y="133350"/>
                    <a:pt x="349250" y="139700"/>
                  </a:cubicBezTo>
                  <a:cubicBezTo>
                    <a:pt x="339090" y="148590"/>
                    <a:pt x="317500" y="140970"/>
                    <a:pt x="295910" y="146050"/>
                  </a:cubicBezTo>
                  <a:cubicBezTo>
                    <a:pt x="256540" y="157480"/>
                    <a:pt x="182880" y="204470"/>
                    <a:pt x="137160" y="219710"/>
                  </a:cubicBezTo>
                  <a:cubicBezTo>
                    <a:pt x="104140" y="229870"/>
                    <a:pt x="64770" y="243840"/>
                    <a:pt x="48260" y="237490"/>
                  </a:cubicBezTo>
                  <a:cubicBezTo>
                    <a:pt x="40640" y="233680"/>
                    <a:pt x="34290" y="226060"/>
                    <a:pt x="34290" y="218440"/>
                  </a:cubicBezTo>
                  <a:cubicBezTo>
                    <a:pt x="33020" y="210820"/>
                    <a:pt x="40640" y="194310"/>
                    <a:pt x="48260" y="191770"/>
                  </a:cubicBezTo>
                  <a:cubicBezTo>
                    <a:pt x="57150" y="187960"/>
                    <a:pt x="78740" y="196850"/>
                    <a:pt x="82550" y="204470"/>
                  </a:cubicBezTo>
                  <a:cubicBezTo>
                    <a:pt x="86360" y="210820"/>
                    <a:pt x="83820" y="222250"/>
                    <a:pt x="80010" y="228600"/>
                  </a:cubicBezTo>
                  <a:cubicBezTo>
                    <a:pt x="76200" y="233680"/>
                    <a:pt x="66040" y="240030"/>
                    <a:pt x="59690" y="240030"/>
                  </a:cubicBezTo>
                  <a:cubicBezTo>
                    <a:pt x="50800" y="238760"/>
                    <a:pt x="36830" y="228600"/>
                    <a:pt x="34290" y="220980"/>
                  </a:cubicBezTo>
                  <a:cubicBezTo>
                    <a:pt x="33020" y="213360"/>
                    <a:pt x="38100" y="198120"/>
                    <a:pt x="45720" y="193040"/>
                  </a:cubicBezTo>
                  <a:cubicBezTo>
                    <a:pt x="55880" y="185420"/>
                    <a:pt x="72390" y="193040"/>
                    <a:pt x="91440" y="186690"/>
                  </a:cubicBezTo>
                  <a:cubicBezTo>
                    <a:pt x="133350" y="175260"/>
                    <a:pt x="232410" y="111760"/>
                    <a:pt x="275590" y="100330"/>
                  </a:cubicBezTo>
                  <a:cubicBezTo>
                    <a:pt x="297180" y="93980"/>
                    <a:pt x="323850" y="90170"/>
                    <a:pt x="326390" y="95250"/>
                  </a:cubicBezTo>
                  <a:cubicBezTo>
                    <a:pt x="328930" y="99060"/>
                    <a:pt x="321310" y="113030"/>
                    <a:pt x="309880" y="116840"/>
                  </a:cubicBezTo>
                  <a:cubicBezTo>
                    <a:pt x="274320" y="129540"/>
                    <a:pt x="58420" y="76200"/>
                    <a:pt x="19050" y="50800"/>
                  </a:cubicBezTo>
                  <a:cubicBezTo>
                    <a:pt x="6350" y="41910"/>
                    <a:pt x="0" y="30480"/>
                    <a:pt x="0" y="22860"/>
                  </a:cubicBezTo>
                  <a:cubicBezTo>
                    <a:pt x="1270" y="13970"/>
                    <a:pt x="25400" y="0"/>
                    <a:pt x="25400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5306675" y="5706428"/>
            <a:ext cx="344805" cy="283845"/>
            <a:chOff x="0" y="0"/>
            <a:chExt cx="459740" cy="378460"/>
          </a:xfrm>
        </p:grpSpPr>
        <p:sp>
          <p:nvSpPr>
            <p:cNvPr id="41" name="Freeform 41"/>
            <p:cNvSpPr/>
            <p:nvPr/>
          </p:nvSpPr>
          <p:spPr>
            <a:xfrm>
              <a:off x="49530" y="48260"/>
              <a:ext cx="361950" cy="280670"/>
            </a:xfrm>
            <a:custGeom>
              <a:avLst/>
              <a:gdLst/>
              <a:ahLst/>
              <a:cxnLst/>
              <a:rect l="l" t="t" r="r" b="b"/>
              <a:pathLst>
                <a:path w="361950" h="280670">
                  <a:moveTo>
                    <a:pt x="316230" y="53340"/>
                  </a:moveTo>
                  <a:cubicBezTo>
                    <a:pt x="160020" y="83820"/>
                    <a:pt x="40640" y="149860"/>
                    <a:pt x="27940" y="137160"/>
                  </a:cubicBezTo>
                  <a:cubicBezTo>
                    <a:pt x="22860" y="132080"/>
                    <a:pt x="33020" y="107950"/>
                    <a:pt x="40640" y="101600"/>
                  </a:cubicBezTo>
                  <a:cubicBezTo>
                    <a:pt x="46990" y="95250"/>
                    <a:pt x="54610" y="93980"/>
                    <a:pt x="67310" y="95250"/>
                  </a:cubicBezTo>
                  <a:cubicBezTo>
                    <a:pt x="101600" y="99060"/>
                    <a:pt x="201930" y="152400"/>
                    <a:pt x="254000" y="179070"/>
                  </a:cubicBezTo>
                  <a:cubicBezTo>
                    <a:pt x="293370" y="199390"/>
                    <a:pt x="341630" y="220980"/>
                    <a:pt x="354330" y="238760"/>
                  </a:cubicBezTo>
                  <a:cubicBezTo>
                    <a:pt x="360680" y="246380"/>
                    <a:pt x="361950" y="255270"/>
                    <a:pt x="359410" y="261620"/>
                  </a:cubicBezTo>
                  <a:cubicBezTo>
                    <a:pt x="356870" y="269240"/>
                    <a:pt x="344170" y="279400"/>
                    <a:pt x="336550" y="279400"/>
                  </a:cubicBezTo>
                  <a:cubicBezTo>
                    <a:pt x="328930" y="280670"/>
                    <a:pt x="318770" y="275590"/>
                    <a:pt x="313690" y="269240"/>
                  </a:cubicBezTo>
                  <a:cubicBezTo>
                    <a:pt x="309880" y="264160"/>
                    <a:pt x="308610" y="252730"/>
                    <a:pt x="311150" y="245110"/>
                  </a:cubicBezTo>
                  <a:cubicBezTo>
                    <a:pt x="313690" y="238760"/>
                    <a:pt x="321310" y="231140"/>
                    <a:pt x="328930" y="229870"/>
                  </a:cubicBezTo>
                  <a:cubicBezTo>
                    <a:pt x="335280" y="228600"/>
                    <a:pt x="346710" y="229870"/>
                    <a:pt x="351790" y="236220"/>
                  </a:cubicBezTo>
                  <a:cubicBezTo>
                    <a:pt x="356870" y="241300"/>
                    <a:pt x="360680" y="257810"/>
                    <a:pt x="356870" y="265430"/>
                  </a:cubicBezTo>
                  <a:cubicBezTo>
                    <a:pt x="354330" y="273050"/>
                    <a:pt x="345440" y="279400"/>
                    <a:pt x="337820" y="279400"/>
                  </a:cubicBezTo>
                  <a:cubicBezTo>
                    <a:pt x="331470" y="280670"/>
                    <a:pt x="320040" y="276860"/>
                    <a:pt x="316230" y="271780"/>
                  </a:cubicBezTo>
                  <a:cubicBezTo>
                    <a:pt x="311150" y="266700"/>
                    <a:pt x="307340" y="254000"/>
                    <a:pt x="309880" y="248920"/>
                  </a:cubicBezTo>
                  <a:cubicBezTo>
                    <a:pt x="313690" y="240030"/>
                    <a:pt x="336550" y="228600"/>
                    <a:pt x="344170" y="231140"/>
                  </a:cubicBezTo>
                  <a:cubicBezTo>
                    <a:pt x="353060" y="234950"/>
                    <a:pt x="360680" y="259080"/>
                    <a:pt x="356870" y="267970"/>
                  </a:cubicBezTo>
                  <a:cubicBezTo>
                    <a:pt x="353060" y="274320"/>
                    <a:pt x="340360" y="279400"/>
                    <a:pt x="325120" y="278130"/>
                  </a:cubicBezTo>
                  <a:cubicBezTo>
                    <a:pt x="279400" y="274320"/>
                    <a:pt x="125730" y="168910"/>
                    <a:pt x="71120" y="151130"/>
                  </a:cubicBezTo>
                  <a:cubicBezTo>
                    <a:pt x="48260" y="143510"/>
                    <a:pt x="30480" y="149860"/>
                    <a:pt x="17780" y="140970"/>
                  </a:cubicBezTo>
                  <a:cubicBezTo>
                    <a:pt x="8890" y="134620"/>
                    <a:pt x="0" y="118110"/>
                    <a:pt x="1270" y="109220"/>
                  </a:cubicBezTo>
                  <a:cubicBezTo>
                    <a:pt x="2540" y="100330"/>
                    <a:pt x="11430" y="95250"/>
                    <a:pt x="25400" y="87630"/>
                  </a:cubicBezTo>
                  <a:cubicBezTo>
                    <a:pt x="62230" y="64770"/>
                    <a:pt x="213360" y="10160"/>
                    <a:pt x="269240" y="2540"/>
                  </a:cubicBezTo>
                  <a:cubicBezTo>
                    <a:pt x="297180" y="0"/>
                    <a:pt x="322580" y="0"/>
                    <a:pt x="332740" y="8890"/>
                  </a:cubicBezTo>
                  <a:cubicBezTo>
                    <a:pt x="340360" y="15240"/>
                    <a:pt x="342900" y="30480"/>
                    <a:pt x="340360" y="36830"/>
                  </a:cubicBezTo>
                  <a:cubicBezTo>
                    <a:pt x="337820" y="44450"/>
                    <a:pt x="316230" y="53340"/>
                    <a:pt x="316230" y="533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744700" y="6176962"/>
            <a:ext cx="111442" cy="108585"/>
            <a:chOff x="0" y="0"/>
            <a:chExt cx="148590" cy="144780"/>
          </a:xfrm>
        </p:grpSpPr>
        <p:sp>
          <p:nvSpPr>
            <p:cNvPr id="43" name="Freeform 43"/>
            <p:cNvSpPr/>
            <p:nvPr/>
          </p:nvSpPr>
          <p:spPr>
            <a:xfrm>
              <a:off x="45720" y="45720"/>
              <a:ext cx="50800" cy="52070"/>
            </a:xfrm>
            <a:custGeom>
              <a:avLst/>
              <a:gdLst/>
              <a:ahLst/>
              <a:cxnLst/>
              <a:rect l="l" t="t" r="r" b="b"/>
              <a:pathLst>
                <a:path w="50800" h="52070">
                  <a:moveTo>
                    <a:pt x="50800" y="17780"/>
                  </a:moveTo>
                  <a:cubicBezTo>
                    <a:pt x="29210" y="52070"/>
                    <a:pt x="8890" y="45720"/>
                    <a:pt x="5080" y="38100"/>
                  </a:cubicBezTo>
                  <a:cubicBezTo>
                    <a:pt x="0" y="31750"/>
                    <a:pt x="3810" y="10160"/>
                    <a:pt x="1016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741843" y="6090285"/>
            <a:ext cx="1032510" cy="224790"/>
            <a:chOff x="0" y="0"/>
            <a:chExt cx="1376680" cy="299720"/>
          </a:xfrm>
        </p:grpSpPr>
        <p:sp>
          <p:nvSpPr>
            <p:cNvPr id="45" name="Freeform 45"/>
            <p:cNvSpPr/>
            <p:nvPr/>
          </p:nvSpPr>
          <p:spPr>
            <a:xfrm>
              <a:off x="49530" y="48260"/>
              <a:ext cx="1278890" cy="201930"/>
            </a:xfrm>
            <a:custGeom>
              <a:avLst/>
              <a:gdLst/>
              <a:ahLst/>
              <a:cxnLst/>
              <a:rect l="l" t="t" r="r" b="b"/>
              <a:pathLst>
                <a:path w="1278890" h="201930">
                  <a:moveTo>
                    <a:pt x="16510" y="115570"/>
                  </a:moveTo>
                  <a:cubicBezTo>
                    <a:pt x="110490" y="72390"/>
                    <a:pt x="154940" y="67310"/>
                    <a:pt x="186690" y="64770"/>
                  </a:cubicBezTo>
                  <a:cubicBezTo>
                    <a:pt x="210820" y="63500"/>
                    <a:pt x="228600" y="58420"/>
                    <a:pt x="251460" y="66040"/>
                  </a:cubicBezTo>
                  <a:cubicBezTo>
                    <a:pt x="284480" y="78740"/>
                    <a:pt x="321310" y="137160"/>
                    <a:pt x="356870" y="148590"/>
                  </a:cubicBezTo>
                  <a:cubicBezTo>
                    <a:pt x="384810" y="156210"/>
                    <a:pt x="414020" y="149860"/>
                    <a:pt x="443230" y="140970"/>
                  </a:cubicBezTo>
                  <a:cubicBezTo>
                    <a:pt x="476250" y="130810"/>
                    <a:pt x="514350" y="95250"/>
                    <a:pt x="544830" y="82550"/>
                  </a:cubicBezTo>
                  <a:cubicBezTo>
                    <a:pt x="566420" y="73660"/>
                    <a:pt x="584200" y="68580"/>
                    <a:pt x="603250" y="67310"/>
                  </a:cubicBezTo>
                  <a:cubicBezTo>
                    <a:pt x="621030" y="64770"/>
                    <a:pt x="641350" y="64770"/>
                    <a:pt x="656590" y="71120"/>
                  </a:cubicBezTo>
                  <a:cubicBezTo>
                    <a:pt x="671830" y="78740"/>
                    <a:pt x="676910" y="104140"/>
                    <a:pt x="694690" y="111760"/>
                  </a:cubicBezTo>
                  <a:cubicBezTo>
                    <a:pt x="720090" y="123190"/>
                    <a:pt x="763270" y="120650"/>
                    <a:pt x="803910" y="110490"/>
                  </a:cubicBezTo>
                  <a:cubicBezTo>
                    <a:pt x="859790" y="97790"/>
                    <a:pt x="946150" y="30480"/>
                    <a:pt x="993140" y="22860"/>
                  </a:cubicBezTo>
                  <a:cubicBezTo>
                    <a:pt x="1018540" y="17780"/>
                    <a:pt x="1037590" y="17780"/>
                    <a:pt x="1054100" y="26670"/>
                  </a:cubicBezTo>
                  <a:cubicBezTo>
                    <a:pt x="1070610" y="34290"/>
                    <a:pt x="1076960" y="62230"/>
                    <a:pt x="1092200" y="71120"/>
                  </a:cubicBezTo>
                  <a:cubicBezTo>
                    <a:pt x="1107440" y="81280"/>
                    <a:pt x="1130300" y="82550"/>
                    <a:pt x="1146810" y="82550"/>
                  </a:cubicBezTo>
                  <a:cubicBezTo>
                    <a:pt x="1160780" y="82550"/>
                    <a:pt x="1173480" y="83820"/>
                    <a:pt x="1186180" y="76200"/>
                  </a:cubicBezTo>
                  <a:cubicBezTo>
                    <a:pt x="1205230" y="64770"/>
                    <a:pt x="1221740" y="11430"/>
                    <a:pt x="1239520" y="5080"/>
                  </a:cubicBezTo>
                  <a:cubicBezTo>
                    <a:pt x="1249680" y="0"/>
                    <a:pt x="1264920" y="3810"/>
                    <a:pt x="1270000" y="10160"/>
                  </a:cubicBezTo>
                  <a:cubicBezTo>
                    <a:pt x="1275080" y="17780"/>
                    <a:pt x="1272540" y="40640"/>
                    <a:pt x="1266190" y="46990"/>
                  </a:cubicBezTo>
                  <a:cubicBezTo>
                    <a:pt x="1261110" y="52070"/>
                    <a:pt x="1249680" y="53340"/>
                    <a:pt x="1242060" y="52070"/>
                  </a:cubicBezTo>
                  <a:cubicBezTo>
                    <a:pt x="1235710" y="49530"/>
                    <a:pt x="1228090" y="41910"/>
                    <a:pt x="1225550" y="34290"/>
                  </a:cubicBezTo>
                  <a:cubicBezTo>
                    <a:pt x="1224280" y="27940"/>
                    <a:pt x="1226820" y="16510"/>
                    <a:pt x="1230630" y="11430"/>
                  </a:cubicBezTo>
                  <a:cubicBezTo>
                    <a:pt x="1235710" y="6350"/>
                    <a:pt x="1245870" y="1270"/>
                    <a:pt x="1252220" y="2540"/>
                  </a:cubicBezTo>
                  <a:cubicBezTo>
                    <a:pt x="1261110" y="3810"/>
                    <a:pt x="1273810" y="12700"/>
                    <a:pt x="1275080" y="22860"/>
                  </a:cubicBezTo>
                  <a:cubicBezTo>
                    <a:pt x="1278890" y="40640"/>
                    <a:pt x="1248410" y="87630"/>
                    <a:pt x="1234440" y="104140"/>
                  </a:cubicBezTo>
                  <a:cubicBezTo>
                    <a:pt x="1226820" y="114300"/>
                    <a:pt x="1223010" y="118110"/>
                    <a:pt x="1211580" y="123190"/>
                  </a:cubicBezTo>
                  <a:cubicBezTo>
                    <a:pt x="1192530" y="130810"/>
                    <a:pt x="1148080" y="137160"/>
                    <a:pt x="1121410" y="134620"/>
                  </a:cubicBezTo>
                  <a:cubicBezTo>
                    <a:pt x="1099820" y="132080"/>
                    <a:pt x="1082040" y="124460"/>
                    <a:pt x="1065530" y="114300"/>
                  </a:cubicBezTo>
                  <a:cubicBezTo>
                    <a:pt x="1049020" y="104140"/>
                    <a:pt x="1037590" y="78740"/>
                    <a:pt x="1023620" y="73660"/>
                  </a:cubicBezTo>
                  <a:cubicBezTo>
                    <a:pt x="1013460" y="68580"/>
                    <a:pt x="1007110" y="69850"/>
                    <a:pt x="993140" y="73660"/>
                  </a:cubicBezTo>
                  <a:cubicBezTo>
                    <a:pt x="957580" y="81280"/>
                    <a:pt x="869950" y="148590"/>
                    <a:pt x="816610" y="161290"/>
                  </a:cubicBezTo>
                  <a:cubicBezTo>
                    <a:pt x="775970" y="170180"/>
                    <a:pt x="736600" y="168910"/>
                    <a:pt x="703580" y="160020"/>
                  </a:cubicBezTo>
                  <a:cubicBezTo>
                    <a:pt x="676910" y="151130"/>
                    <a:pt x="652780" y="121920"/>
                    <a:pt x="633730" y="116840"/>
                  </a:cubicBezTo>
                  <a:cubicBezTo>
                    <a:pt x="623570" y="114300"/>
                    <a:pt x="619760" y="114300"/>
                    <a:pt x="607060" y="116840"/>
                  </a:cubicBezTo>
                  <a:cubicBezTo>
                    <a:pt x="579120" y="124460"/>
                    <a:pt x="514350" y="171450"/>
                    <a:pt x="471170" y="185420"/>
                  </a:cubicBezTo>
                  <a:cubicBezTo>
                    <a:pt x="433070" y="196850"/>
                    <a:pt x="392430" y="201930"/>
                    <a:pt x="363220" y="199390"/>
                  </a:cubicBezTo>
                  <a:cubicBezTo>
                    <a:pt x="342900" y="198120"/>
                    <a:pt x="328930" y="194310"/>
                    <a:pt x="311150" y="185420"/>
                  </a:cubicBezTo>
                  <a:cubicBezTo>
                    <a:pt x="285750" y="171450"/>
                    <a:pt x="260350" y="125730"/>
                    <a:pt x="231140" y="115570"/>
                  </a:cubicBezTo>
                  <a:cubicBezTo>
                    <a:pt x="205740" y="105410"/>
                    <a:pt x="179070" y="109220"/>
                    <a:pt x="149860" y="115570"/>
                  </a:cubicBezTo>
                  <a:cubicBezTo>
                    <a:pt x="111760" y="121920"/>
                    <a:pt x="49530" y="168910"/>
                    <a:pt x="24130" y="163830"/>
                  </a:cubicBezTo>
                  <a:cubicBezTo>
                    <a:pt x="12700" y="161290"/>
                    <a:pt x="2540" y="148590"/>
                    <a:pt x="1270" y="139700"/>
                  </a:cubicBezTo>
                  <a:cubicBezTo>
                    <a:pt x="0" y="132080"/>
                    <a:pt x="16510" y="115570"/>
                    <a:pt x="16510" y="1155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190105" y="5161359"/>
            <a:ext cx="726757" cy="803910"/>
            <a:chOff x="0" y="0"/>
            <a:chExt cx="969010" cy="1071880"/>
          </a:xfrm>
        </p:grpSpPr>
        <p:sp>
          <p:nvSpPr>
            <p:cNvPr id="47" name="Freeform 47"/>
            <p:cNvSpPr/>
            <p:nvPr/>
          </p:nvSpPr>
          <p:spPr>
            <a:xfrm>
              <a:off x="49530" y="50800"/>
              <a:ext cx="871220" cy="971550"/>
            </a:xfrm>
            <a:custGeom>
              <a:avLst/>
              <a:gdLst/>
              <a:ahLst/>
              <a:cxnLst/>
              <a:rect l="l" t="t" r="r" b="b"/>
              <a:pathLst>
                <a:path w="871220" h="971550">
                  <a:moveTo>
                    <a:pt x="26670" y="0"/>
                  </a:moveTo>
                  <a:cubicBezTo>
                    <a:pt x="342900" y="90170"/>
                    <a:pt x="402590" y="114300"/>
                    <a:pt x="449580" y="140970"/>
                  </a:cubicBezTo>
                  <a:cubicBezTo>
                    <a:pt x="488950" y="163830"/>
                    <a:pt x="515620" y="184150"/>
                    <a:pt x="549910" y="212090"/>
                  </a:cubicBezTo>
                  <a:cubicBezTo>
                    <a:pt x="588010" y="245110"/>
                    <a:pt x="635000" y="289560"/>
                    <a:pt x="666750" y="327660"/>
                  </a:cubicBezTo>
                  <a:cubicBezTo>
                    <a:pt x="694690" y="359410"/>
                    <a:pt x="711200" y="383540"/>
                    <a:pt x="734060" y="422910"/>
                  </a:cubicBezTo>
                  <a:cubicBezTo>
                    <a:pt x="765810" y="474980"/>
                    <a:pt x="808990" y="547370"/>
                    <a:pt x="830580" y="617220"/>
                  </a:cubicBezTo>
                  <a:cubicBezTo>
                    <a:pt x="853440" y="689610"/>
                    <a:pt x="863600" y="798830"/>
                    <a:pt x="867410" y="849630"/>
                  </a:cubicBezTo>
                  <a:cubicBezTo>
                    <a:pt x="869950" y="875030"/>
                    <a:pt x="871220" y="886460"/>
                    <a:pt x="867410" y="905510"/>
                  </a:cubicBezTo>
                  <a:cubicBezTo>
                    <a:pt x="863600" y="925830"/>
                    <a:pt x="855980" y="962660"/>
                    <a:pt x="845820" y="969010"/>
                  </a:cubicBezTo>
                  <a:cubicBezTo>
                    <a:pt x="839470" y="971550"/>
                    <a:pt x="828040" y="967740"/>
                    <a:pt x="822960" y="962660"/>
                  </a:cubicBezTo>
                  <a:cubicBezTo>
                    <a:pt x="817880" y="957580"/>
                    <a:pt x="812800" y="947420"/>
                    <a:pt x="814070" y="941070"/>
                  </a:cubicBezTo>
                  <a:cubicBezTo>
                    <a:pt x="815340" y="933450"/>
                    <a:pt x="821690" y="923290"/>
                    <a:pt x="828040" y="920750"/>
                  </a:cubicBezTo>
                  <a:cubicBezTo>
                    <a:pt x="835660" y="918210"/>
                    <a:pt x="853440" y="920750"/>
                    <a:pt x="858520" y="927100"/>
                  </a:cubicBezTo>
                  <a:cubicBezTo>
                    <a:pt x="863600" y="933450"/>
                    <a:pt x="864870" y="949960"/>
                    <a:pt x="861060" y="957580"/>
                  </a:cubicBezTo>
                  <a:cubicBezTo>
                    <a:pt x="857250" y="963930"/>
                    <a:pt x="847090" y="970280"/>
                    <a:pt x="840740" y="969010"/>
                  </a:cubicBezTo>
                  <a:cubicBezTo>
                    <a:pt x="831850" y="969010"/>
                    <a:pt x="816610" y="958850"/>
                    <a:pt x="815340" y="951230"/>
                  </a:cubicBezTo>
                  <a:cubicBezTo>
                    <a:pt x="812800" y="942340"/>
                    <a:pt x="834390" y="927100"/>
                    <a:pt x="833120" y="919480"/>
                  </a:cubicBezTo>
                  <a:cubicBezTo>
                    <a:pt x="831850" y="913130"/>
                    <a:pt x="820420" y="914400"/>
                    <a:pt x="816610" y="905510"/>
                  </a:cubicBezTo>
                  <a:cubicBezTo>
                    <a:pt x="805180" y="882650"/>
                    <a:pt x="815340" y="807720"/>
                    <a:pt x="808990" y="758190"/>
                  </a:cubicBezTo>
                  <a:cubicBezTo>
                    <a:pt x="802640" y="708660"/>
                    <a:pt x="795020" y="660400"/>
                    <a:pt x="775970" y="610870"/>
                  </a:cubicBezTo>
                  <a:cubicBezTo>
                    <a:pt x="756920" y="556260"/>
                    <a:pt x="718820" y="492760"/>
                    <a:pt x="689610" y="447040"/>
                  </a:cubicBezTo>
                  <a:cubicBezTo>
                    <a:pt x="666750" y="410210"/>
                    <a:pt x="650240" y="384810"/>
                    <a:pt x="623570" y="354330"/>
                  </a:cubicBezTo>
                  <a:cubicBezTo>
                    <a:pt x="591820" y="317500"/>
                    <a:pt x="544830" y="274320"/>
                    <a:pt x="508000" y="245110"/>
                  </a:cubicBezTo>
                  <a:cubicBezTo>
                    <a:pt x="476250" y="219710"/>
                    <a:pt x="452120" y="200660"/>
                    <a:pt x="416560" y="181610"/>
                  </a:cubicBezTo>
                  <a:cubicBezTo>
                    <a:pt x="374650" y="157480"/>
                    <a:pt x="325120" y="138430"/>
                    <a:pt x="267970" y="119380"/>
                  </a:cubicBezTo>
                  <a:cubicBezTo>
                    <a:pt x="195580" y="93980"/>
                    <a:pt x="45720" y="72390"/>
                    <a:pt x="15240" y="46990"/>
                  </a:cubicBezTo>
                  <a:cubicBezTo>
                    <a:pt x="3810" y="39370"/>
                    <a:pt x="0" y="2921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509068" y="5834062"/>
            <a:ext cx="1407795" cy="815340"/>
            <a:chOff x="0" y="0"/>
            <a:chExt cx="1877060" cy="1087120"/>
          </a:xfrm>
        </p:grpSpPr>
        <p:sp>
          <p:nvSpPr>
            <p:cNvPr id="49" name="Freeform 49"/>
            <p:cNvSpPr/>
            <p:nvPr/>
          </p:nvSpPr>
          <p:spPr>
            <a:xfrm>
              <a:off x="41910" y="49530"/>
              <a:ext cx="1783080" cy="991870"/>
            </a:xfrm>
            <a:custGeom>
              <a:avLst/>
              <a:gdLst/>
              <a:ahLst/>
              <a:cxnLst/>
              <a:rect l="l" t="t" r="r" b="b"/>
              <a:pathLst>
                <a:path w="1783080" h="991870">
                  <a:moveTo>
                    <a:pt x="1783080" y="26670"/>
                  </a:moveTo>
                  <a:cubicBezTo>
                    <a:pt x="1766570" y="222250"/>
                    <a:pt x="1750060" y="323850"/>
                    <a:pt x="1715770" y="410210"/>
                  </a:cubicBezTo>
                  <a:cubicBezTo>
                    <a:pt x="1678940" y="504190"/>
                    <a:pt x="1615440" y="622300"/>
                    <a:pt x="1555750" y="692150"/>
                  </a:cubicBezTo>
                  <a:cubicBezTo>
                    <a:pt x="1510030" y="745490"/>
                    <a:pt x="1454150" y="778510"/>
                    <a:pt x="1407160" y="810260"/>
                  </a:cubicBezTo>
                  <a:cubicBezTo>
                    <a:pt x="1367790" y="836930"/>
                    <a:pt x="1337310" y="853440"/>
                    <a:pt x="1292860" y="875030"/>
                  </a:cubicBezTo>
                  <a:cubicBezTo>
                    <a:pt x="1233170" y="904240"/>
                    <a:pt x="1143000" y="943610"/>
                    <a:pt x="1075690" y="961390"/>
                  </a:cubicBezTo>
                  <a:cubicBezTo>
                    <a:pt x="1023620" y="976630"/>
                    <a:pt x="980440" y="980440"/>
                    <a:pt x="928370" y="985520"/>
                  </a:cubicBezTo>
                  <a:cubicBezTo>
                    <a:pt x="872490" y="989330"/>
                    <a:pt x="793750" y="991870"/>
                    <a:pt x="750570" y="986790"/>
                  </a:cubicBezTo>
                  <a:cubicBezTo>
                    <a:pt x="726440" y="984250"/>
                    <a:pt x="720090" y="981710"/>
                    <a:pt x="694690" y="974090"/>
                  </a:cubicBezTo>
                  <a:cubicBezTo>
                    <a:pt x="637540" y="957580"/>
                    <a:pt x="496570" y="913130"/>
                    <a:pt x="422910" y="876300"/>
                  </a:cubicBezTo>
                  <a:cubicBezTo>
                    <a:pt x="368300" y="849630"/>
                    <a:pt x="327660" y="825500"/>
                    <a:pt x="287020" y="788670"/>
                  </a:cubicBezTo>
                  <a:cubicBezTo>
                    <a:pt x="245110" y="751840"/>
                    <a:pt x="205740" y="699770"/>
                    <a:pt x="176530" y="654050"/>
                  </a:cubicBezTo>
                  <a:cubicBezTo>
                    <a:pt x="148590" y="613410"/>
                    <a:pt x="132080" y="580390"/>
                    <a:pt x="111760" y="532130"/>
                  </a:cubicBezTo>
                  <a:cubicBezTo>
                    <a:pt x="85090" y="468630"/>
                    <a:pt x="54610" y="377190"/>
                    <a:pt x="36830" y="300990"/>
                  </a:cubicBezTo>
                  <a:cubicBezTo>
                    <a:pt x="21590" y="231140"/>
                    <a:pt x="0" y="127000"/>
                    <a:pt x="8890" y="92710"/>
                  </a:cubicBezTo>
                  <a:cubicBezTo>
                    <a:pt x="12700" y="80010"/>
                    <a:pt x="19050" y="71120"/>
                    <a:pt x="27940" y="68580"/>
                  </a:cubicBezTo>
                  <a:cubicBezTo>
                    <a:pt x="35560" y="66040"/>
                    <a:pt x="52070" y="72390"/>
                    <a:pt x="55880" y="80010"/>
                  </a:cubicBezTo>
                  <a:cubicBezTo>
                    <a:pt x="59690" y="87630"/>
                    <a:pt x="53340" y="110490"/>
                    <a:pt x="45720" y="115570"/>
                  </a:cubicBezTo>
                  <a:cubicBezTo>
                    <a:pt x="40640" y="119380"/>
                    <a:pt x="29210" y="118110"/>
                    <a:pt x="22860" y="115570"/>
                  </a:cubicBezTo>
                  <a:cubicBezTo>
                    <a:pt x="16510" y="111760"/>
                    <a:pt x="8890" y="102870"/>
                    <a:pt x="8890" y="95250"/>
                  </a:cubicBezTo>
                  <a:cubicBezTo>
                    <a:pt x="8890" y="87630"/>
                    <a:pt x="17780" y="71120"/>
                    <a:pt x="25400" y="69850"/>
                  </a:cubicBezTo>
                  <a:cubicBezTo>
                    <a:pt x="33020" y="67310"/>
                    <a:pt x="49530" y="72390"/>
                    <a:pt x="58420" y="85090"/>
                  </a:cubicBezTo>
                  <a:cubicBezTo>
                    <a:pt x="80010" y="114300"/>
                    <a:pt x="71120" y="222250"/>
                    <a:pt x="87630" y="290830"/>
                  </a:cubicBezTo>
                  <a:cubicBezTo>
                    <a:pt x="102870" y="363220"/>
                    <a:pt x="130810" y="444500"/>
                    <a:pt x="156210" y="505460"/>
                  </a:cubicBezTo>
                  <a:cubicBezTo>
                    <a:pt x="176530" y="553720"/>
                    <a:pt x="194310" y="589280"/>
                    <a:pt x="222250" y="629920"/>
                  </a:cubicBezTo>
                  <a:cubicBezTo>
                    <a:pt x="251460" y="674370"/>
                    <a:pt x="289560" y="725170"/>
                    <a:pt x="331470" y="760730"/>
                  </a:cubicBezTo>
                  <a:cubicBezTo>
                    <a:pt x="370840" y="793750"/>
                    <a:pt x="411480" y="815340"/>
                    <a:pt x="464820" y="839470"/>
                  </a:cubicBezTo>
                  <a:cubicBezTo>
                    <a:pt x="535940" y="872490"/>
                    <a:pt x="638810" y="914400"/>
                    <a:pt x="722630" y="928370"/>
                  </a:cubicBezTo>
                  <a:cubicBezTo>
                    <a:pt x="797560" y="942340"/>
                    <a:pt x="877570" y="938530"/>
                    <a:pt x="939800" y="933450"/>
                  </a:cubicBezTo>
                  <a:cubicBezTo>
                    <a:pt x="985520" y="930910"/>
                    <a:pt x="1014730" y="927100"/>
                    <a:pt x="1059180" y="914400"/>
                  </a:cubicBezTo>
                  <a:cubicBezTo>
                    <a:pt x="1120140" y="896620"/>
                    <a:pt x="1210310" y="858520"/>
                    <a:pt x="1268730" y="830580"/>
                  </a:cubicBezTo>
                  <a:cubicBezTo>
                    <a:pt x="1311910" y="810260"/>
                    <a:pt x="1341120" y="793750"/>
                    <a:pt x="1379220" y="768350"/>
                  </a:cubicBezTo>
                  <a:cubicBezTo>
                    <a:pt x="1423670" y="737870"/>
                    <a:pt x="1474470" y="709930"/>
                    <a:pt x="1516380" y="660400"/>
                  </a:cubicBezTo>
                  <a:cubicBezTo>
                    <a:pt x="1573530" y="593090"/>
                    <a:pt x="1635760" y="476250"/>
                    <a:pt x="1671320" y="384810"/>
                  </a:cubicBezTo>
                  <a:cubicBezTo>
                    <a:pt x="1703070" y="302260"/>
                    <a:pt x="1717040" y="208280"/>
                    <a:pt x="1727200" y="139700"/>
                  </a:cubicBezTo>
                  <a:cubicBezTo>
                    <a:pt x="1734820" y="91440"/>
                    <a:pt x="1723390" y="34290"/>
                    <a:pt x="1736090" y="15240"/>
                  </a:cubicBezTo>
                  <a:cubicBezTo>
                    <a:pt x="1742440" y="5080"/>
                    <a:pt x="1753870" y="0"/>
                    <a:pt x="1761490" y="1270"/>
                  </a:cubicBezTo>
                  <a:cubicBezTo>
                    <a:pt x="1769110" y="2540"/>
                    <a:pt x="1783080" y="26670"/>
                    <a:pt x="1783080" y="266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509068" y="5165408"/>
            <a:ext cx="772478" cy="833438"/>
            <a:chOff x="0" y="0"/>
            <a:chExt cx="1029970" cy="1111250"/>
          </a:xfrm>
        </p:grpSpPr>
        <p:sp>
          <p:nvSpPr>
            <p:cNvPr id="51" name="Freeform 51"/>
            <p:cNvSpPr/>
            <p:nvPr/>
          </p:nvSpPr>
          <p:spPr>
            <a:xfrm>
              <a:off x="50800" y="27940"/>
              <a:ext cx="928370" cy="1032510"/>
            </a:xfrm>
            <a:custGeom>
              <a:avLst/>
              <a:gdLst/>
              <a:ahLst/>
              <a:cxnLst/>
              <a:rect l="l" t="t" r="r" b="b"/>
              <a:pathLst>
                <a:path w="928370" h="1032510">
                  <a:moveTo>
                    <a:pt x="0" y="1005840"/>
                  </a:moveTo>
                  <a:cubicBezTo>
                    <a:pt x="16510" y="715010"/>
                    <a:pt x="25400" y="648970"/>
                    <a:pt x="55880" y="581660"/>
                  </a:cubicBezTo>
                  <a:cubicBezTo>
                    <a:pt x="91440" y="501650"/>
                    <a:pt x="163830" y="408940"/>
                    <a:pt x="223520" y="341630"/>
                  </a:cubicBezTo>
                  <a:cubicBezTo>
                    <a:pt x="275590" y="283210"/>
                    <a:pt x="322580" y="241300"/>
                    <a:pt x="384810" y="198120"/>
                  </a:cubicBezTo>
                  <a:cubicBezTo>
                    <a:pt x="458470" y="147320"/>
                    <a:pt x="553720" y="91440"/>
                    <a:pt x="642620" y="62230"/>
                  </a:cubicBezTo>
                  <a:cubicBezTo>
                    <a:pt x="727710" y="34290"/>
                    <a:pt x="872490" y="0"/>
                    <a:pt x="908050" y="22860"/>
                  </a:cubicBezTo>
                  <a:cubicBezTo>
                    <a:pt x="923290" y="33020"/>
                    <a:pt x="928370" y="64770"/>
                    <a:pt x="923290" y="76200"/>
                  </a:cubicBezTo>
                  <a:cubicBezTo>
                    <a:pt x="920750" y="82550"/>
                    <a:pt x="908050" y="87630"/>
                    <a:pt x="900430" y="87630"/>
                  </a:cubicBezTo>
                  <a:cubicBezTo>
                    <a:pt x="894080" y="86360"/>
                    <a:pt x="882650" y="81280"/>
                    <a:pt x="880110" y="74930"/>
                  </a:cubicBezTo>
                  <a:cubicBezTo>
                    <a:pt x="877570" y="66040"/>
                    <a:pt x="883920" y="44450"/>
                    <a:pt x="890270" y="39370"/>
                  </a:cubicBezTo>
                  <a:cubicBezTo>
                    <a:pt x="896620" y="35560"/>
                    <a:pt x="908050" y="35560"/>
                    <a:pt x="914400" y="39370"/>
                  </a:cubicBezTo>
                  <a:cubicBezTo>
                    <a:pt x="920750" y="43180"/>
                    <a:pt x="927100" y="52070"/>
                    <a:pt x="927100" y="59690"/>
                  </a:cubicBezTo>
                  <a:cubicBezTo>
                    <a:pt x="928370" y="66040"/>
                    <a:pt x="924560" y="77470"/>
                    <a:pt x="918210" y="81280"/>
                  </a:cubicBezTo>
                  <a:cubicBezTo>
                    <a:pt x="911860" y="86360"/>
                    <a:pt x="895350" y="87630"/>
                    <a:pt x="887730" y="82550"/>
                  </a:cubicBezTo>
                  <a:cubicBezTo>
                    <a:pt x="881380" y="77470"/>
                    <a:pt x="876300" y="60960"/>
                    <a:pt x="878840" y="53340"/>
                  </a:cubicBezTo>
                  <a:cubicBezTo>
                    <a:pt x="881380" y="45720"/>
                    <a:pt x="894080" y="35560"/>
                    <a:pt x="901700" y="36830"/>
                  </a:cubicBezTo>
                  <a:cubicBezTo>
                    <a:pt x="910590" y="36830"/>
                    <a:pt x="927100" y="49530"/>
                    <a:pt x="927100" y="58420"/>
                  </a:cubicBezTo>
                  <a:cubicBezTo>
                    <a:pt x="928370" y="66040"/>
                    <a:pt x="911860" y="86360"/>
                    <a:pt x="909320" y="86360"/>
                  </a:cubicBezTo>
                  <a:cubicBezTo>
                    <a:pt x="906780" y="86360"/>
                    <a:pt x="911860" y="76200"/>
                    <a:pt x="908050" y="73660"/>
                  </a:cubicBezTo>
                  <a:cubicBezTo>
                    <a:pt x="902970" y="68580"/>
                    <a:pt x="878840" y="73660"/>
                    <a:pt x="855980" y="76200"/>
                  </a:cubicBezTo>
                  <a:cubicBezTo>
                    <a:pt x="810260" y="81280"/>
                    <a:pt x="723900" y="87630"/>
                    <a:pt x="656590" y="111760"/>
                  </a:cubicBezTo>
                  <a:cubicBezTo>
                    <a:pt x="576580" y="138430"/>
                    <a:pt x="477520" y="195580"/>
                    <a:pt x="408940" y="242570"/>
                  </a:cubicBezTo>
                  <a:cubicBezTo>
                    <a:pt x="353060" y="281940"/>
                    <a:pt x="314960" y="316230"/>
                    <a:pt x="269240" y="368300"/>
                  </a:cubicBezTo>
                  <a:cubicBezTo>
                    <a:pt x="213360" y="430530"/>
                    <a:pt x="139700" y="520700"/>
                    <a:pt x="104140" y="596900"/>
                  </a:cubicBezTo>
                  <a:cubicBezTo>
                    <a:pt x="74930" y="660400"/>
                    <a:pt x="67310" y="722630"/>
                    <a:pt x="57150" y="789940"/>
                  </a:cubicBezTo>
                  <a:cubicBezTo>
                    <a:pt x="48260" y="861060"/>
                    <a:pt x="67310" y="979170"/>
                    <a:pt x="49530" y="1012190"/>
                  </a:cubicBezTo>
                  <a:cubicBezTo>
                    <a:pt x="43180" y="1024890"/>
                    <a:pt x="30480" y="1032510"/>
                    <a:pt x="22860" y="1031240"/>
                  </a:cubicBezTo>
                  <a:cubicBezTo>
                    <a:pt x="13970" y="1029970"/>
                    <a:pt x="0" y="1005840"/>
                    <a:pt x="0" y="100584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75927" y="2636547"/>
            <a:ext cx="10563761" cy="9652637"/>
          </a:xfrm>
          <a:custGeom>
            <a:avLst/>
            <a:gdLst/>
            <a:ahLst/>
            <a:cxnLst/>
            <a:rect l="l" t="t" r="r" b="b"/>
            <a:pathLst>
              <a:path w="10563761" h="9652637">
                <a:moveTo>
                  <a:pt x="0" y="0"/>
                </a:moveTo>
                <a:lnTo>
                  <a:pt x="10563761" y="0"/>
                </a:lnTo>
                <a:lnTo>
                  <a:pt x="10563761" y="9652637"/>
                </a:lnTo>
                <a:lnTo>
                  <a:pt x="0" y="965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87558" y="1941222"/>
            <a:ext cx="858836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 rot="-362">
            <a:off x="1849345" y="4321137"/>
            <a:ext cx="7294513" cy="386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5"/>
              </a:lnSpc>
            </a:pPr>
            <a:r>
              <a:rPr lang="en-US" sz="3199">
                <a:solidFill>
                  <a:srgbClr val="000000"/>
                </a:solidFill>
                <a:latin typeface="DM Sans"/>
              </a:rPr>
              <a:t>Why is </a:t>
            </a:r>
            <a:r>
              <a:rPr lang="en-US" sz="3199">
                <a:solidFill>
                  <a:srgbClr val="000000"/>
                </a:solidFill>
                <a:latin typeface="DM Sans Bold"/>
              </a:rPr>
              <a:t>web accessibility</a:t>
            </a:r>
            <a:r>
              <a:rPr lang="en-US" sz="3199">
                <a:solidFill>
                  <a:srgbClr val="000000"/>
                </a:solidFill>
                <a:latin typeface="DM Sans"/>
              </a:rPr>
              <a:t> important?</a:t>
            </a:r>
          </a:p>
          <a:p>
            <a:pPr>
              <a:lnSpc>
                <a:spcPts val="4415"/>
              </a:lnSpc>
            </a:pPr>
            <a:endParaRPr lang="en-US" sz="3199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415"/>
              </a:lnSpc>
            </a:pPr>
            <a:r>
              <a:rPr lang="en-US" sz="3199">
                <a:solidFill>
                  <a:srgbClr val="000000"/>
                </a:solidFill>
                <a:latin typeface="DM Sans Bold"/>
              </a:rPr>
              <a:t>Possible solutions</a:t>
            </a:r>
          </a:p>
          <a:p>
            <a:pPr marL="690879" lvl="1" indent="-345439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"/>
              </a:rPr>
              <a:t>Alt text</a:t>
            </a:r>
          </a:p>
          <a:p>
            <a:pPr marL="690879" lvl="1" indent="-345439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"/>
              </a:rPr>
              <a:t>Clear keyboard navigation</a:t>
            </a:r>
          </a:p>
          <a:p>
            <a:pPr marL="690879" lvl="1" indent="-345439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"/>
              </a:rPr>
              <a:t>Improving contrast ratios</a:t>
            </a:r>
          </a:p>
          <a:p>
            <a:pPr marL="690879" lvl="1" indent="-345439" algn="l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"/>
              </a:rPr>
              <a:t>Artificial Intelligence integration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599356" y="794465"/>
            <a:ext cx="4918370" cy="553652"/>
            <a:chOff x="0" y="0"/>
            <a:chExt cx="6557827" cy="738203"/>
          </a:xfrm>
        </p:grpSpPr>
        <p:sp>
          <p:nvSpPr>
            <p:cNvPr id="6" name="TextBox 6"/>
            <p:cNvSpPr txBox="1"/>
            <p:nvPr/>
          </p:nvSpPr>
          <p:spPr>
            <a:xfrm>
              <a:off x="1135418" y="129918"/>
              <a:ext cx="5422409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 spc="39">
                  <a:solidFill>
                    <a:srgbClr val="000000"/>
                  </a:solidFill>
                  <a:latin typeface="DM Sans Bold"/>
                </a:rPr>
                <a:t>POLITECNICO DI MILANO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738203" cy="738203"/>
            </a:xfrm>
            <a:custGeom>
              <a:avLst/>
              <a:gdLst/>
              <a:ahLst/>
              <a:cxnLst/>
              <a:rect l="l" t="t" r="r" b="b"/>
              <a:pathLst>
                <a:path w="738203" h="738203">
                  <a:moveTo>
                    <a:pt x="0" y="0"/>
                  </a:moveTo>
                  <a:lnTo>
                    <a:pt x="738203" y="0"/>
                  </a:lnTo>
                  <a:lnTo>
                    <a:pt x="738203" y="738203"/>
                  </a:lnTo>
                  <a:lnTo>
                    <a:pt x="0" y="738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9730045">
            <a:off x="-2140412" y="-3387875"/>
            <a:ext cx="6555539" cy="6775751"/>
          </a:xfrm>
          <a:custGeom>
            <a:avLst/>
            <a:gdLst/>
            <a:ahLst/>
            <a:cxnLst/>
            <a:rect l="l" t="t" r="r" b="b"/>
            <a:pathLst>
              <a:path w="6555539" h="6775751">
                <a:moveTo>
                  <a:pt x="0" y="0"/>
                </a:moveTo>
                <a:lnTo>
                  <a:pt x="6555539" y="0"/>
                </a:lnTo>
                <a:lnTo>
                  <a:pt x="6555539" y="6775750"/>
                </a:lnTo>
                <a:lnTo>
                  <a:pt x="0" y="677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3570387" y="-1491388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80133" y="3374238"/>
            <a:ext cx="1236429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Thank you!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0133" y="7750962"/>
            <a:ext cx="96292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Do you have any questions?</a:t>
            </a:r>
          </a:p>
        </p:txBody>
      </p:sp>
      <p:sp>
        <p:nvSpPr>
          <p:cNvPr id="5" name="AutoShape 5"/>
          <p:cNvSpPr/>
          <p:nvPr/>
        </p:nvSpPr>
        <p:spPr>
          <a:xfrm>
            <a:off x="1480134" y="6284119"/>
            <a:ext cx="15327731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599356" y="794465"/>
            <a:ext cx="4918370" cy="553652"/>
            <a:chOff x="0" y="0"/>
            <a:chExt cx="6557827" cy="738203"/>
          </a:xfrm>
        </p:grpSpPr>
        <p:sp>
          <p:nvSpPr>
            <p:cNvPr id="7" name="TextBox 7"/>
            <p:cNvSpPr txBox="1"/>
            <p:nvPr/>
          </p:nvSpPr>
          <p:spPr>
            <a:xfrm>
              <a:off x="1135418" y="129918"/>
              <a:ext cx="5422409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 spc="39">
                  <a:solidFill>
                    <a:srgbClr val="000000"/>
                  </a:solidFill>
                  <a:latin typeface="DM Sans Bold"/>
                </a:rPr>
                <a:t>POLITECNICO DI MILANO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738203" cy="738203"/>
            </a:xfrm>
            <a:custGeom>
              <a:avLst/>
              <a:gdLst/>
              <a:ahLst/>
              <a:cxnLst/>
              <a:rect l="l" t="t" r="r" b="b"/>
              <a:pathLst>
                <a:path w="738203" h="738203">
                  <a:moveTo>
                    <a:pt x="0" y="0"/>
                  </a:moveTo>
                  <a:lnTo>
                    <a:pt x="738203" y="0"/>
                  </a:lnTo>
                  <a:lnTo>
                    <a:pt x="738203" y="738203"/>
                  </a:lnTo>
                  <a:lnTo>
                    <a:pt x="0" y="738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09573" y="1459966"/>
            <a:ext cx="60248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09573" y="4458051"/>
            <a:ext cx="10104267" cy="4644423"/>
            <a:chOff x="0" y="-66675"/>
            <a:chExt cx="13472355" cy="61925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8920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u="sng" dirty="0">
                  <a:latin typeface="DM Sans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2980"/>
              <a:ext cx="8920229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u="sng" dirty="0">
                  <a:latin typeface="DM Sans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Website Selection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72635"/>
              <a:ext cx="13472355" cy="68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u="sng" dirty="0">
                  <a:latin typeface="DM Sans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Functionalities and Methodologies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87035"/>
              <a:ext cx="10312569" cy="68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u="sng" dirty="0">
                  <a:latin typeface="DM Sans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Persona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606690"/>
              <a:ext cx="10312569" cy="68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u="sng" dirty="0">
                  <a:latin typeface="DM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impairments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526346"/>
              <a:ext cx="10312569" cy="68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u="sng" dirty="0">
                  <a:latin typeface="DM Sans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Living a life of the persona in reality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440746"/>
              <a:ext cx="10098870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latin typeface="DM Sans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Conclusion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409573" y="3629073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599356" y="794465"/>
            <a:ext cx="4918370" cy="553652"/>
            <a:chOff x="0" y="0"/>
            <a:chExt cx="6557827" cy="738203"/>
          </a:xfrm>
        </p:grpSpPr>
        <p:sp>
          <p:nvSpPr>
            <p:cNvPr id="14" name="TextBox 14"/>
            <p:cNvSpPr txBox="1"/>
            <p:nvPr/>
          </p:nvSpPr>
          <p:spPr>
            <a:xfrm>
              <a:off x="1135418" y="129918"/>
              <a:ext cx="5422409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 spc="39">
                  <a:solidFill>
                    <a:srgbClr val="000000"/>
                  </a:solidFill>
                  <a:latin typeface="DM Sans Bold"/>
                </a:rPr>
                <a:t>POLITECNICO DI MILANO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738203" cy="738203"/>
            </a:xfrm>
            <a:custGeom>
              <a:avLst/>
              <a:gdLst/>
              <a:ahLst/>
              <a:cxnLst/>
              <a:rect l="l" t="t" r="r" b="b"/>
              <a:pathLst>
                <a:path w="738203" h="738203">
                  <a:moveTo>
                    <a:pt x="0" y="0"/>
                  </a:moveTo>
                  <a:lnTo>
                    <a:pt x="738203" y="0"/>
                  </a:lnTo>
                  <a:lnTo>
                    <a:pt x="738203" y="738203"/>
                  </a:lnTo>
                  <a:lnTo>
                    <a:pt x="0" y="738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34330">
            <a:off x="10496962" y="-7380798"/>
            <a:ext cx="12220904" cy="12190352"/>
          </a:xfrm>
          <a:custGeom>
            <a:avLst/>
            <a:gdLst/>
            <a:ahLst/>
            <a:cxnLst/>
            <a:rect l="l" t="t" r="r" b="b"/>
            <a:pathLst>
              <a:path w="12220904" h="12190352">
                <a:moveTo>
                  <a:pt x="0" y="0"/>
                </a:moveTo>
                <a:lnTo>
                  <a:pt x="12220904" y="0"/>
                </a:lnTo>
                <a:lnTo>
                  <a:pt x="12220904" y="12190352"/>
                </a:lnTo>
                <a:lnTo>
                  <a:pt x="0" y="1219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897906" y="3468427"/>
            <a:ext cx="3055554" cy="3055542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7897" t="-34713" b="-510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88391" y="3468427"/>
            <a:ext cx="3055554" cy="3055542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008" b="-10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34540" y="3468427"/>
            <a:ext cx="3055554" cy="305554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8057" r="-8125" b="-742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39319" y="3450831"/>
            <a:ext cx="3163212" cy="316319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69555" r="-27901" b="-1151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-4354532">
            <a:off x="-2441783" y="5903890"/>
            <a:ext cx="6611283" cy="6833367"/>
          </a:xfrm>
          <a:custGeom>
            <a:avLst/>
            <a:gdLst/>
            <a:ahLst/>
            <a:cxnLst/>
            <a:rect l="l" t="t" r="r" b="b"/>
            <a:pathLst>
              <a:path w="6611283" h="6833367">
                <a:moveTo>
                  <a:pt x="0" y="0"/>
                </a:moveTo>
                <a:lnTo>
                  <a:pt x="6611283" y="0"/>
                </a:lnTo>
                <a:lnTo>
                  <a:pt x="6611283" y="6833367"/>
                </a:lnTo>
                <a:lnTo>
                  <a:pt x="0" y="6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2599356" y="794465"/>
            <a:ext cx="4918370" cy="553652"/>
            <a:chOff x="0" y="0"/>
            <a:chExt cx="6557827" cy="738203"/>
          </a:xfrm>
        </p:grpSpPr>
        <p:sp>
          <p:nvSpPr>
            <p:cNvPr id="13" name="TextBox 13"/>
            <p:cNvSpPr txBox="1"/>
            <p:nvPr/>
          </p:nvSpPr>
          <p:spPr>
            <a:xfrm>
              <a:off x="1135418" y="109386"/>
              <a:ext cx="5422409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 spc="41">
                  <a:solidFill>
                    <a:srgbClr val="000000"/>
                  </a:solidFill>
                  <a:latin typeface="DM Sans Bold"/>
                </a:rPr>
                <a:t>POLITECNICO DI MILANO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738203" cy="738203"/>
            </a:xfrm>
            <a:custGeom>
              <a:avLst/>
              <a:gdLst/>
              <a:ahLst/>
              <a:cxnLst/>
              <a:rect l="l" t="t" r="r" b="b"/>
              <a:pathLst>
                <a:path w="738203" h="738203">
                  <a:moveTo>
                    <a:pt x="0" y="0"/>
                  </a:moveTo>
                  <a:lnTo>
                    <a:pt x="738203" y="0"/>
                  </a:lnTo>
                  <a:lnTo>
                    <a:pt x="738203" y="738203"/>
                  </a:lnTo>
                  <a:lnTo>
                    <a:pt x="0" y="738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31425" y="1432534"/>
            <a:ext cx="152251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9"/>
              </a:lnSpc>
            </a:pPr>
            <a:r>
              <a:rPr lang="en-US" sz="4999">
                <a:solidFill>
                  <a:srgbClr val="543031"/>
                </a:solidFill>
                <a:latin typeface="Open Sans Bold"/>
              </a:rPr>
              <a:t>Our Team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5963" y="7407968"/>
            <a:ext cx="3412707" cy="50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2"/>
              </a:lnSpc>
            </a:pPr>
            <a:r>
              <a:rPr lang="en-US" sz="3030">
                <a:solidFill>
                  <a:srgbClr val="543031"/>
                </a:solidFill>
                <a:latin typeface="Open Sans Bold"/>
              </a:rPr>
              <a:t>Rishabh Tiwari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61224" y="7407968"/>
            <a:ext cx="3709887" cy="50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2"/>
              </a:lnSpc>
            </a:pPr>
            <a:r>
              <a:rPr lang="en-US" sz="3030">
                <a:solidFill>
                  <a:srgbClr val="543031"/>
                </a:solidFill>
                <a:latin typeface="Open Sans Bold"/>
              </a:rPr>
              <a:t>Monica Pantofaru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14572" y="7407968"/>
            <a:ext cx="3412707" cy="50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2"/>
              </a:lnSpc>
            </a:pPr>
            <a:r>
              <a:rPr lang="en-US" sz="3030">
                <a:solidFill>
                  <a:srgbClr val="543031"/>
                </a:solidFill>
                <a:latin typeface="Open Sans Bold"/>
              </a:rPr>
              <a:t>Eleonora Bellè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19330" y="7407968"/>
            <a:ext cx="3412707" cy="50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2"/>
              </a:lnSpc>
            </a:pPr>
            <a:r>
              <a:rPr lang="en-US" sz="3030">
                <a:solidFill>
                  <a:srgbClr val="543031"/>
                </a:solidFill>
                <a:latin typeface="Open Sans Bold"/>
              </a:rPr>
              <a:t>Mille Kåge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673473">
            <a:off x="11525687" y="-4382662"/>
            <a:ext cx="10017741" cy="10354254"/>
          </a:xfrm>
          <a:custGeom>
            <a:avLst/>
            <a:gdLst/>
            <a:ahLst/>
            <a:cxnLst/>
            <a:rect l="l" t="t" r="r" b="b"/>
            <a:pathLst>
              <a:path w="10017741" h="10354254">
                <a:moveTo>
                  <a:pt x="0" y="0"/>
                </a:moveTo>
                <a:lnTo>
                  <a:pt x="10017740" y="0"/>
                </a:lnTo>
                <a:lnTo>
                  <a:pt x="10017740" y="10354254"/>
                </a:lnTo>
                <a:lnTo>
                  <a:pt x="0" y="10354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2599356" y="794465"/>
            <a:ext cx="4918370" cy="553652"/>
            <a:chOff x="0" y="0"/>
            <a:chExt cx="6557827" cy="738203"/>
          </a:xfrm>
        </p:grpSpPr>
        <p:sp>
          <p:nvSpPr>
            <p:cNvPr id="4" name="TextBox 4"/>
            <p:cNvSpPr txBox="1"/>
            <p:nvPr/>
          </p:nvSpPr>
          <p:spPr>
            <a:xfrm>
              <a:off x="1135418" y="109386"/>
              <a:ext cx="5422409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 spc="41">
                  <a:solidFill>
                    <a:srgbClr val="000000"/>
                  </a:solidFill>
                  <a:latin typeface="DM Sans Bold"/>
                </a:rPr>
                <a:t>POLITECNICO DI MILANO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38203" cy="738203"/>
            </a:xfrm>
            <a:custGeom>
              <a:avLst/>
              <a:gdLst/>
              <a:ahLst/>
              <a:cxnLst/>
              <a:rect l="l" t="t" r="r" b="b"/>
              <a:pathLst>
                <a:path w="738203" h="738203">
                  <a:moveTo>
                    <a:pt x="0" y="0"/>
                  </a:moveTo>
                  <a:lnTo>
                    <a:pt x="738203" y="0"/>
                  </a:lnTo>
                  <a:lnTo>
                    <a:pt x="738203" y="738203"/>
                  </a:lnTo>
                  <a:lnTo>
                    <a:pt x="0" y="738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31425" y="1262392"/>
            <a:ext cx="152251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9"/>
              </a:lnSpc>
            </a:pPr>
            <a:r>
              <a:rPr lang="en-US" sz="4999">
                <a:solidFill>
                  <a:srgbClr val="543031"/>
                </a:solidFill>
                <a:latin typeface="Open Sans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1425" y="2253151"/>
            <a:ext cx="15727875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endParaRPr/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What is Exclusion identification?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A methodology to recognize and determine individuals or groups being excluded.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Exclusion from participating in certain activities, benefits, services, or opportunities that are available to others.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41203" y="4843951"/>
            <a:ext cx="7318097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What is the context?</a:t>
            </a:r>
          </a:p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</a:rPr>
              <a:t>This can occur in social, economic, political, educational, health-related areas and others.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1425" y="6067425"/>
            <a:ext cx="9444341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Why is it important?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For developing targeted interventions, policies, and programs 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aimed at reducing disparities 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It ensures equity and inclusion for all members of society with several disabilities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83" y="-438653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5748468" y="1348117"/>
            <a:ext cx="0" cy="759076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52235" y="4083199"/>
            <a:ext cx="9474505" cy="4855684"/>
          </a:xfrm>
          <a:custGeom>
            <a:avLst/>
            <a:gdLst/>
            <a:ahLst/>
            <a:cxnLst/>
            <a:rect l="l" t="t" r="r" b="b"/>
            <a:pathLst>
              <a:path w="9474505" h="4855684">
                <a:moveTo>
                  <a:pt x="0" y="0"/>
                </a:moveTo>
                <a:lnTo>
                  <a:pt x="9474505" y="0"/>
                </a:lnTo>
                <a:lnTo>
                  <a:pt x="9474505" y="4855684"/>
                </a:lnTo>
                <a:lnTo>
                  <a:pt x="0" y="4855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35267" y="1926636"/>
            <a:ext cx="4508438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Website Selection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5267" y="7635193"/>
            <a:ext cx="3355187" cy="71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9"/>
              </a:lnSpc>
            </a:pPr>
            <a:r>
              <a:rPr lang="en-US" sz="4399" u="sng" dirty="0">
                <a:latin typeface="DM Sans"/>
                <a:hlinkClick r:id="rId5" tooltip="https://www.amazon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Amazon.com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52235" y="1586226"/>
            <a:ext cx="9054030" cy="2178735"/>
            <a:chOff x="0" y="0"/>
            <a:chExt cx="12072039" cy="2904981"/>
          </a:xfrm>
        </p:grpSpPr>
        <p:sp>
          <p:nvSpPr>
            <p:cNvPr id="8" name="TextBox 8"/>
            <p:cNvSpPr txBox="1"/>
            <p:nvPr/>
          </p:nvSpPr>
          <p:spPr>
            <a:xfrm>
              <a:off x="740" y="-9525"/>
              <a:ext cx="120713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Why Amazon.com?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21808"/>
              <a:ext cx="12071300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Extremely popular (around 310 million active users)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40" y="1642389"/>
              <a:ext cx="12071300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Hard to use from personal experience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40" y="2357822"/>
              <a:ext cx="12071300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</a:rPr>
                <a:t>It‘s importa﻿nt for this website to be accessible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2296">
            <a:off x="10554543" y="-3785506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4075488"/>
          <a:ext cx="16230600" cy="4604960"/>
        </p:xfrm>
        <a:graphic>
          <a:graphicData uri="http://schemas.openxmlformats.org/drawingml/2006/table">
            <a:tbl>
              <a:tblPr/>
              <a:tblGrid>
                <a:gridCol w="5547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2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124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</a:rPr>
                        <a:t>Sign </a:t>
                      </a:r>
                      <a:r>
                        <a:rPr lang="en-US" sz="2399" dirty="0" err="1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</a:rPr>
                        <a:t>u﻿p</a:t>
                      </a:r>
                      <a:r>
                        <a:rPr lang="en-US" sz="2399" dirty="0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</a:rPr>
                        <a:t> form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tc>
                  <a:txBody>
                    <a:bodyPr/>
                    <a:lstStyle/>
                    <a:p>
                      <a:pPr marL="518158" lvl="1" indent="-259079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</a:rPr>
                        <a:t>Crea﻿te an account to be able to make an order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24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EFBF5"/>
                          </a:solidFill>
                          <a:latin typeface="DM Sans Bold"/>
                          <a:ea typeface="DM Sans Bold"/>
                        </a:rPr>
                        <a:t>Search an﻿d filter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marL="518158" lvl="1" indent="-259079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</a:rPr>
                        <a:t>Find the product you want to buy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24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</a:rPr>
                        <a:t>Purchase the produ﻿ct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tc>
                  <a:txBody>
                    <a:bodyPr/>
                    <a:lstStyle/>
                    <a:p>
                      <a:pPr marL="518158" lvl="1" indent="-259079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</a:rPr>
                        <a:t>Go through the </a:t>
                      </a:r>
                      <a:r>
                        <a:rPr lang="en-US" sz="2399" dirty="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</a:rPr>
                        <a:t>chec﻿kout</a:t>
                      </a:r>
                      <a:r>
                        <a:rPr lang="en-US" sz="2399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</a:rPr>
                        <a:t> and make the order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24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EFBF5"/>
                          </a:solidFill>
                          <a:latin typeface="DM Sans Bold"/>
                        </a:rPr>
                        <a:t>Return the 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marL="518158" lvl="1" indent="-259079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DM Sans"/>
                        </a:rPr>
                        <a:t>Possibility to return a product if not satisfied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1735242"/>
            <a:ext cx="1409563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Amazon functionalities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">
            <a:off x="1028698" y="3639800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699" y="1208088"/>
            <a:ext cx="1468571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Methodology for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092282" y="7617971"/>
            <a:ext cx="5167018" cy="1066800"/>
            <a:chOff x="0" y="0"/>
            <a:chExt cx="6889358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1841352" y="-9525"/>
              <a:ext cx="5048005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Screen Reader Testing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94912"/>
              <a:ext cx="1395374" cy="1032577"/>
            </a:xfrm>
            <a:custGeom>
              <a:avLst/>
              <a:gdLst/>
              <a:ahLst/>
              <a:cxnLst/>
              <a:rect l="l" t="t" r="r" b="b"/>
              <a:pathLst>
                <a:path w="1395374" h="1032577">
                  <a:moveTo>
                    <a:pt x="0" y="0"/>
                  </a:moveTo>
                  <a:lnTo>
                    <a:pt x="1395374" y="0"/>
                  </a:lnTo>
                  <a:lnTo>
                    <a:pt x="1395374" y="1032576"/>
                  </a:lnTo>
                  <a:lnTo>
                    <a:pt x="0" y="1032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699" y="7617971"/>
            <a:ext cx="5069316" cy="1066800"/>
            <a:chOff x="0" y="0"/>
            <a:chExt cx="6759088" cy="1422400"/>
          </a:xfrm>
        </p:grpSpPr>
        <p:sp>
          <p:nvSpPr>
            <p:cNvPr id="9" name="TextBox 9"/>
            <p:cNvSpPr txBox="1"/>
            <p:nvPr/>
          </p:nvSpPr>
          <p:spPr>
            <a:xfrm>
              <a:off x="1711082" y="-9525"/>
              <a:ext cx="5048005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Easy </a:t>
              </a:r>
            </a:p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Checks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42748"/>
              <a:ext cx="1253977" cy="1253977"/>
            </a:xfrm>
            <a:custGeom>
              <a:avLst/>
              <a:gdLst/>
              <a:ahLst/>
              <a:cxnLst/>
              <a:rect l="l" t="t" r="r" b="b"/>
              <a:pathLst>
                <a:path w="1253977" h="1253977">
                  <a:moveTo>
                    <a:pt x="0" y="0"/>
                  </a:moveTo>
                  <a:lnTo>
                    <a:pt x="1253977" y="0"/>
                  </a:lnTo>
                  <a:lnTo>
                    <a:pt x="1253977" y="1253976"/>
                  </a:lnTo>
                  <a:lnTo>
                    <a:pt x="0" y="1253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582410" y="5138573"/>
            <a:ext cx="790416" cy="992531"/>
          </a:xfrm>
          <a:custGeom>
            <a:avLst/>
            <a:gdLst/>
            <a:ahLst/>
            <a:cxnLst/>
            <a:rect l="l" t="t" r="r" b="b"/>
            <a:pathLst>
              <a:path w="790416" h="992531">
                <a:moveTo>
                  <a:pt x="0" y="0"/>
                </a:moveTo>
                <a:lnTo>
                  <a:pt x="790416" y="0"/>
                </a:lnTo>
                <a:lnTo>
                  <a:pt x="790416" y="992531"/>
                </a:lnTo>
                <a:lnTo>
                  <a:pt x="0" y="992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889787" y="5129048"/>
            <a:ext cx="378600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Web Developer </a:t>
            </a:r>
          </a:p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Extension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355695" y="7617971"/>
            <a:ext cx="5089963" cy="1066800"/>
            <a:chOff x="0" y="0"/>
            <a:chExt cx="6786618" cy="1422400"/>
          </a:xfrm>
        </p:grpSpPr>
        <p:sp>
          <p:nvSpPr>
            <p:cNvPr id="14" name="TextBox 14"/>
            <p:cNvSpPr txBox="1"/>
            <p:nvPr/>
          </p:nvSpPr>
          <p:spPr>
            <a:xfrm>
              <a:off x="1738612" y="-9525"/>
              <a:ext cx="5048005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Manual Inspection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203818"/>
              <a:ext cx="1395038" cy="1014764"/>
            </a:xfrm>
            <a:custGeom>
              <a:avLst/>
              <a:gdLst/>
              <a:ahLst/>
              <a:cxnLst/>
              <a:rect l="l" t="t" r="r" b="b"/>
              <a:pathLst>
                <a:path w="1395038" h="1014764">
                  <a:moveTo>
                    <a:pt x="0" y="0"/>
                  </a:moveTo>
                  <a:lnTo>
                    <a:pt x="1395038" y="0"/>
                  </a:lnTo>
                  <a:lnTo>
                    <a:pt x="1395038" y="1014764"/>
                  </a:lnTo>
                  <a:lnTo>
                    <a:pt x="0" y="1014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42955" y="4836671"/>
            <a:ext cx="5192371" cy="1600200"/>
            <a:chOff x="0" y="0"/>
            <a:chExt cx="6923161" cy="2133600"/>
          </a:xfrm>
        </p:grpSpPr>
        <p:sp>
          <p:nvSpPr>
            <p:cNvPr id="17" name="TextBox 17"/>
            <p:cNvSpPr txBox="1"/>
            <p:nvPr/>
          </p:nvSpPr>
          <p:spPr>
            <a:xfrm>
              <a:off x="1875156" y="-9525"/>
              <a:ext cx="5048005" cy="214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Understanding WCAG Guidelines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654436"/>
              <a:ext cx="1189356" cy="819574"/>
            </a:xfrm>
            <a:custGeom>
              <a:avLst/>
              <a:gdLst/>
              <a:ahLst/>
              <a:cxnLst/>
              <a:rect l="l" t="t" r="r" b="b"/>
              <a:pathLst>
                <a:path w="1189356" h="819574">
                  <a:moveTo>
                    <a:pt x="0" y="0"/>
                  </a:moveTo>
                  <a:lnTo>
                    <a:pt x="1189356" y="0"/>
                  </a:lnTo>
                  <a:lnTo>
                    <a:pt x="1189356" y="819575"/>
                  </a:lnTo>
                  <a:lnTo>
                    <a:pt x="0" y="819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7353" y="6618001"/>
            <a:ext cx="5472122" cy="5280598"/>
          </a:xfrm>
          <a:custGeom>
            <a:avLst/>
            <a:gdLst/>
            <a:ahLst/>
            <a:cxnLst/>
            <a:rect l="l" t="t" r="r" b="b"/>
            <a:pathLst>
              <a:path w="5472122" h="5280598">
                <a:moveTo>
                  <a:pt x="0" y="0"/>
                </a:moveTo>
                <a:lnTo>
                  <a:pt x="5472121" y="0"/>
                </a:lnTo>
                <a:lnTo>
                  <a:pt x="5472121" y="5280598"/>
                </a:lnTo>
                <a:lnTo>
                  <a:pt x="0" y="5280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028700" y="5143500"/>
            <a:ext cx="3847910" cy="3714982"/>
          </a:xfrm>
          <a:custGeom>
            <a:avLst/>
            <a:gdLst/>
            <a:ahLst/>
            <a:cxnLst/>
            <a:rect l="l" t="t" r="r" b="b"/>
            <a:pathLst>
              <a:path w="3847910" h="3714982">
                <a:moveTo>
                  <a:pt x="3847910" y="0"/>
                </a:moveTo>
                <a:lnTo>
                  <a:pt x="0" y="0"/>
                </a:lnTo>
                <a:lnTo>
                  <a:pt x="0" y="3714982"/>
                </a:lnTo>
                <a:lnTo>
                  <a:pt x="3847910" y="3714982"/>
                </a:lnTo>
                <a:lnTo>
                  <a:pt x="38479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1409563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Emily Johnson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699" y="2499090"/>
            <a:ext cx="8115301" cy="1594236"/>
          </a:xfrm>
          <a:prstGeom prst="rect">
            <a:avLst/>
          </a:prstGeom>
          <a:solidFill>
            <a:srgbClr val="E0D2EF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47512" y="2553702"/>
            <a:ext cx="7477674" cy="143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2"/>
              </a:lnSpc>
            </a:pPr>
            <a:r>
              <a:rPr lang="en-US" sz="2800">
                <a:solidFill>
                  <a:srgbClr val="000000"/>
                </a:solidFill>
                <a:latin typeface="DM Sans Bold"/>
              </a:rPr>
              <a:t>Age: 29 yr      </a:t>
            </a:r>
          </a:p>
          <a:p>
            <a:pPr>
              <a:lnSpc>
                <a:spcPts val="3892"/>
              </a:lnSpc>
            </a:pPr>
            <a:r>
              <a:rPr lang="en-US" sz="2800">
                <a:solidFill>
                  <a:srgbClr val="000000"/>
                </a:solidFill>
                <a:latin typeface="DM Sans Bold"/>
              </a:rPr>
              <a:t>Occupation: Freelance Graphic Designer</a:t>
            </a:r>
          </a:p>
          <a:p>
            <a:pPr>
              <a:lnSpc>
                <a:spcPts val="3892"/>
              </a:lnSpc>
            </a:pPr>
            <a:r>
              <a:rPr lang="en-US" sz="2800">
                <a:solidFill>
                  <a:srgbClr val="000000"/>
                </a:solidFill>
                <a:latin typeface="DM Sans Bold"/>
              </a:rPr>
              <a:t>Location: Milan, Italy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5597" y="4552950"/>
            <a:ext cx="11016709" cy="401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DM Sans"/>
              </a:rPr>
              <a:t>Passions:</a:t>
            </a:r>
          </a:p>
          <a:p>
            <a:pPr>
              <a:lnSpc>
                <a:spcPts val="1700"/>
              </a:lnSpc>
            </a:pPr>
            <a:endParaRPr lang="en-US" sz="3400">
              <a:solidFill>
                <a:srgbClr val="000000"/>
              </a:solidFill>
              <a:latin typeface="DM Sans"/>
            </a:endParaRP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DM Sans"/>
              </a:rPr>
              <a:t>Emily loves </a:t>
            </a:r>
            <a:r>
              <a:rPr lang="en-US" sz="3400">
                <a:solidFill>
                  <a:srgbClr val="000000"/>
                </a:solidFill>
                <a:latin typeface="DM Sans Bold"/>
              </a:rPr>
              <a:t>drawing</a:t>
            </a:r>
            <a:r>
              <a:rPr lang="en-US" sz="3400">
                <a:solidFill>
                  <a:srgbClr val="000000"/>
                </a:solidFill>
                <a:latin typeface="DM Sans"/>
              </a:rPr>
              <a:t> and </a:t>
            </a:r>
            <a:r>
              <a:rPr lang="en-US" sz="3400">
                <a:solidFill>
                  <a:srgbClr val="000000"/>
                </a:solidFill>
                <a:latin typeface="DM Sans Bold"/>
              </a:rPr>
              <a:t>designing</a:t>
            </a:r>
            <a:r>
              <a:rPr lang="en-US" sz="3400">
                <a:solidFill>
                  <a:srgbClr val="000000"/>
                </a:solidFill>
                <a:latin typeface="DM Sans"/>
              </a:rPr>
              <a:t> cool stuff. </a:t>
            </a: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DM Sans"/>
              </a:rPr>
              <a:t>She a big fan of </a:t>
            </a:r>
            <a:r>
              <a:rPr lang="en-US" sz="3400">
                <a:solidFill>
                  <a:srgbClr val="000000"/>
                </a:solidFill>
                <a:latin typeface="DM Sans Bold"/>
              </a:rPr>
              <a:t>books</a:t>
            </a:r>
            <a:r>
              <a:rPr lang="en-US" sz="3400">
                <a:solidFill>
                  <a:srgbClr val="000000"/>
                </a:solidFill>
                <a:latin typeface="DM Sans"/>
              </a:rPr>
              <a:t> and new </a:t>
            </a:r>
            <a:r>
              <a:rPr lang="en-US" sz="3400">
                <a:solidFill>
                  <a:srgbClr val="000000"/>
                </a:solidFill>
                <a:latin typeface="DM Sans Bold"/>
              </a:rPr>
              <a:t>art supplies</a:t>
            </a:r>
            <a:r>
              <a:rPr lang="en-US" sz="3400">
                <a:solidFill>
                  <a:srgbClr val="000000"/>
                </a:solidFill>
                <a:latin typeface="DM Sans"/>
              </a:rPr>
              <a:t>. </a:t>
            </a:r>
          </a:p>
          <a:p>
            <a:pPr>
              <a:lnSpc>
                <a:spcPts val="4080"/>
              </a:lnSpc>
            </a:pPr>
            <a:endParaRPr lang="en-US" sz="340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DM Sans"/>
              </a:rPr>
              <a:t>Impairments:</a:t>
            </a:r>
          </a:p>
          <a:p>
            <a:pPr>
              <a:lnSpc>
                <a:spcPts val="1700"/>
              </a:lnSpc>
            </a:pPr>
            <a:endParaRPr lang="en-US" sz="3400">
              <a:solidFill>
                <a:srgbClr val="000000"/>
              </a:solidFill>
              <a:latin typeface="DM Sans"/>
            </a:endParaRPr>
          </a:p>
          <a:p>
            <a:pPr marL="734061" lvl="1" indent="-367031">
              <a:lnSpc>
                <a:spcPts val="40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DM Sans"/>
              </a:rPr>
              <a:t>Emily has trouble seeing like most people because of a condition she has called </a:t>
            </a:r>
            <a:r>
              <a:rPr lang="en-US" sz="3400">
                <a:solidFill>
                  <a:srgbClr val="000000"/>
                </a:solidFill>
                <a:latin typeface="DM Sans Bold"/>
              </a:rPr>
              <a:t>retinitis pigmentosa</a:t>
            </a:r>
            <a:r>
              <a:rPr lang="en-US" sz="3400">
                <a:solidFill>
                  <a:srgbClr val="000000"/>
                </a:solidFill>
                <a:latin typeface="DM Sans"/>
              </a:rPr>
              <a:t>. </a:t>
            </a:r>
          </a:p>
        </p:txBody>
      </p:sp>
      <p:sp>
        <p:nvSpPr>
          <p:cNvPr id="8" name="Freeform 8"/>
          <p:cNvSpPr/>
          <p:nvPr/>
        </p:nvSpPr>
        <p:spPr>
          <a:xfrm rot="-7748510">
            <a:off x="12222319" y="-3740405"/>
            <a:ext cx="9619974" cy="9943126"/>
          </a:xfrm>
          <a:custGeom>
            <a:avLst/>
            <a:gdLst/>
            <a:ahLst/>
            <a:cxnLst/>
            <a:rect l="l" t="t" r="r" b="b"/>
            <a:pathLst>
              <a:path w="9619974" h="9943126">
                <a:moveTo>
                  <a:pt x="0" y="0"/>
                </a:moveTo>
                <a:lnTo>
                  <a:pt x="9619975" y="0"/>
                </a:lnTo>
                <a:lnTo>
                  <a:pt x="9619975" y="9943126"/>
                </a:lnTo>
                <a:lnTo>
                  <a:pt x="0" y="994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6873687" y="5138738"/>
            <a:ext cx="734068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79865" y="1908088"/>
            <a:ext cx="7764135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Retinitis Pigmentosa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9443" y="1825625"/>
            <a:ext cx="5159974" cy="743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 Bold"/>
              </a:rPr>
              <a:t>Retinitis pigmentosa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 (RP) is a genetic disorder primarily affecting the retina, the light-sensitive tissue lining the back of the eye. This condition leads to progressive vision loss and can eventually result in blindness.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Common symptoms of RP include: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DM Sans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Color Vision Deficiency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Decreased Visual Acuity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Tunnel Vision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Night Blindness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71600" y="5610570"/>
            <a:ext cx="7764135" cy="2566612"/>
          </a:xfrm>
          <a:custGeom>
            <a:avLst/>
            <a:gdLst/>
            <a:ahLst/>
            <a:cxnLst/>
            <a:rect l="l" t="t" r="r" b="b"/>
            <a:pathLst>
              <a:path w="7764135" h="2566612">
                <a:moveTo>
                  <a:pt x="0" y="0"/>
                </a:moveTo>
                <a:lnTo>
                  <a:pt x="7764135" y="0"/>
                </a:lnTo>
                <a:lnTo>
                  <a:pt x="7764135" y="2566612"/>
                </a:lnTo>
                <a:lnTo>
                  <a:pt x="0" y="256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10" r="-348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514</Words>
  <Application>Microsoft Macintosh PowerPoint</Application>
  <PresentationFormat>Custom</PresentationFormat>
  <Paragraphs>119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DM Sans Bold</vt:lpstr>
      <vt:lpstr>Open Sans Bold</vt:lpstr>
      <vt:lpstr>DM Sans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INCLUSIVE DIGITAL TECHNOLOGY</dc:title>
  <cp:lastModifiedBy>Rishabh Tiwari</cp:lastModifiedBy>
  <cp:revision>2</cp:revision>
  <dcterms:created xsi:type="dcterms:W3CDTF">2006-08-16T00:00:00Z</dcterms:created>
  <dcterms:modified xsi:type="dcterms:W3CDTF">2024-03-25T14:45:31Z</dcterms:modified>
  <dc:identifier>DAGAb2XbSL4</dc:identifier>
</cp:coreProperties>
</file>